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66" r:id="rId3"/>
    <p:sldId id="268" r:id="rId4"/>
    <p:sldId id="274" r:id="rId5"/>
    <p:sldId id="269" r:id="rId6"/>
    <p:sldId id="273" r:id="rId7"/>
    <p:sldId id="258" r:id="rId8"/>
    <p:sldId id="276" r:id="rId9"/>
    <p:sldId id="275" r:id="rId10"/>
    <p:sldId id="264" r:id="rId11"/>
    <p:sldId id="282" r:id="rId12"/>
    <p:sldId id="278" r:id="rId13"/>
    <p:sldId id="260" r:id="rId14"/>
    <p:sldId id="265" r:id="rId15"/>
    <p:sldId id="281" r:id="rId16"/>
    <p:sldId id="279" r:id="rId17"/>
  </p:sldIdLst>
  <p:sldSz cx="9144000" cy="6858000" type="screen4x3"/>
  <p:notesSz cx="6797675" cy="9928225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s Aarvak" initials="TA" lastIdx="0" clrIdx="0">
    <p:extLst>
      <p:ext uri="{19B8F6BF-5375-455C-9EA6-DF929625EA0E}">
        <p15:presenceInfo xmlns:p15="http://schemas.microsoft.com/office/powerpoint/2012/main" userId="ad6a96bbfb1e06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CC3300"/>
    <a:srgbClr val="FF9900"/>
    <a:srgbClr val="CC0000"/>
    <a:srgbClr val="5F5F5F"/>
    <a:srgbClr val="333300"/>
    <a:srgbClr val="FFFF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="" xmlns:a16="http://schemas.microsoft.com/office/drawing/2014/main" id="{211AB0CE-09DB-4E89-B98E-8860E9630D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="" xmlns:a16="http://schemas.microsoft.com/office/drawing/2014/main" id="{972D91CC-26D1-4DA3-B351-EEDB65C9D7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8EAF47-9668-487E-B78A-67232B88C911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4" name="3 - Θέση εικόνας διαφάνειας">
            <a:extLst>
              <a:ext uri="{FF2B5EF4-FFF2-40B4-BE49-F238E27FC236}">
                <a16:creationId xmlns="" xmlns:a16="http://schemas.microsoft.com/office/drawing/2014/main" id="{9AF0C433-09A6-4B39-AF27-11C517A48D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>
            <a:extLst>
              <a:ext uri="{FF2B5EF4-FFF2-40B4-BE49-F238E27FC236}">
                <a16:creationId xmlns="" xmlns:a16="http://schemas.microsoft.com/office/drawing/2014/main" id="{93C6789C-0A9B-4015-832D-AFB7FECA5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="" xmlns:a16="http://schemas.microsoft.com/office/drawing/2014/main" id="{A3A256FE-84B4-4BB1-8D97-D9DF0714FB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="" xmlns:a16="http://schemas.microsoft.com/office/drawing/2014/main" id="{1ADF5A4B-C2C7-402C-AA5D-20E76BD14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B19CC7-3DF3-4692-9F19-C8B744DC7F5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61990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96A29924-B478-4CD0-847C-919A2A39EE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CF00E1ED-0F82-4952-833E-286992738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053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B7E9D41B-3B5D-4EE8-92A1-4815884593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48E1E47C-0AE7-46FA-9620-4CB026DFA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4095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B5490980-0141-436D-9F86-20A63B6E08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E0DB0E34-66D3-4AC2-993C-7FD2345047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1136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54D1FF29-D733-4F64-A0EA-E000F7911B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9E2116D7-F5B4-483A-98A3-BA57EBE778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60899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Θέση εικόνας διαφάνειας">
            <a:extLst>
              <a:ext uri="{FF2B5EF4-FFF2-40B4-BE49-F238E27FC236}">
                <a16:creationId xmlns="" xmlns:a16="http://schemas.microsoft.com/office/drawing/2014/main" id="{7B75C66C-06A0-4F40-B8CF-973E002B8A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- Θέση σημειώσεων">
            <a:extLst>
              <a:ext uri="{FF2B5EF4-FFF2-40B4-BE49-F238E27FC236}">
                <a16:creationId xmlns="" xmlns:a16="http://schemas.microsoft.com/office/drawing/2014/main" id="{0145D595-A19A-42C0-A352-3BAED1E9E8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z="1100"/>
          </a:p>
        </p:txBody>
      </p:sp>
      <p:sp>
        <p:nvSpPr>
          <p:cNvPr id="28676" name="3 - Θέση αριθμού διαφάνειας">
            <a:extLst>
              <a:ext uri="{FF2B5EF4-FFF2-40B4-BE49-F238E27FC236}">
                <a16:creationId xmlns="" xmlns:a16="http://schemas.microsoft.com/office/drawing/2014/main" id="{BD2CA140-FE93-4F35-9FB5-82F729B55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9D92AA-F7A6-41C6-AE8F-342C7D17B754}" type="slidenum">
              <a:rPr lang="el-GR" altLang="el-GR" smtClean="0"/>
              <a:pPr>
                <a:spcBef>
                  <a:spcPct val="0"/>
                </a:spcBef>
              </a:pPr>
              <a:t>13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61465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7024E9F1-42DD-4C6A-8557-29F1CE6EF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AAFC2E13-B048-4622-B706-A7A20C411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5280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0736877F-A345-4ECD-BE2F-5C4DBBF84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E60CD0B9-E4FB-42AD-87C4-8433FF4729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3849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F7813CE3-A756-4A23-AAA7-BAC143B3C1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0D00AACC-03A1-4EEA-B4DC-9345F21D3B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938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2EBEE6E5-109C-428F-9434-8E34494B2E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F1AF5C6E-242D-4643-B5CE-09E6707EC1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1232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Θέση εικόνας διαφάνειας">
            <a:extLst>
              <a:ext uri="{FF2B5EF4-FFF2-40B4-BE49-F238E27FC236}">
                <a16:creationId xmlns="" xmlns:a16="http://schemas.microsoft.com/office/drawing/2014/main" id="{C88F2F71-1748-4358-B83B-4C4CD82B8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- Θέση σημειώσεων">
            <a:extLst>
              <a:ext uri="{FF2B5EF4-FFF2-40B4-BE49-F238E27FC236}">
                <a16:creationId xmlns="" xmlns:a16="http://schemas.microsoft.com/office/drawing/2014/main" id="{31169C15-4658-4490-AF9F-223F88A44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8196" name="3 - Θέση αριθμού διαφάνειας">
            <a:extLst>
              <a:ext uri="{FF2B5EF4-FFF2-40B4-BE49-F238E27FC236}">
                <a16:creationId xmlns="" xmlns:a16="http://schemas.microsoft.com/office/drawing/2014/main" id="{0D67D042-0DFB-4DA5-AAE1-7C62FC0E5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EF759B-2897-47DA-80A9-4D9439DE099C}" type="slidenum">
              <a:rPr lang="el-GR" altLang="el-GR" smtClean="0"/>
              <a:pPr>
                <a:spcBef>
                  <a:spcPct val="0"/>
                </a:spcBef>
              </a:pPr>
              <a:t>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2787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Θέση εικόνας διαφάνειας">
            <a:extLst>
              <a:ext uri="{FF2B5EF4-FFF2-40B4-BE49-F238E27FC236}">
                <a16:creationId xmlns="" xmlns:a16="http://schemas.microsoft.com/office/drawing/2014/main" id="{27287DBC-045D-4D0C-9356-90271AD175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- Θέση σημειώσεων">
            <a:extLst>
              <a:ext uri="{FF2B5EF4-FFF2-40B4-BE49-F238E27FC236}">
                <a16:creationId xmlns="" xmlns:a16="http://schemas.microsoft.com/office/drawing/2014/main" id="{C214DBEB-6D49-4710-861D-B71DBD44C3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/>
          </a:p>
        </p:txBody>
      </p:sp>
      <p:sp>
        <p:nvSpPr>
          <p:cNvPr id="10244" name="3 - Θέση αριθμού διαφάνειας">
            <a:extLst>
              <a:ext uri="{FF2B5EF4-FFF2-40B4-BE49-F238E27FC236}">
                <a16:creationId xmlns="" xmlns:a16="http://schemas.microsoft.com/office/drawing/2014/main" id="{59E2D6EE-E5B2-4F4A-B5EE-530656036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07171A-DBC1-4330-B344-41AB96F041B7}" type="slidenum">
              <a:rPr lang="el-GR" altLang="el-GR" smtClean="0"/>
              <a:pPr>
                <a:spcBef>
                  <a:spcPct val="0"/>
                </a:spcBef>
              </a:pPr>
              <a:t>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7151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E15C3B0D-30D7-4521-BEC7-D0331133F5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908311CE-3D65-4FB4-9169-7E138309EF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9534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F997C0A4-86D2-4532-BBDC-F472259C79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5FDA1D5C-AB7C-45F0-AE83-180F9F9CD8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5795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10A5862A-1E76-4405-83D9-CB9912EAA5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9831D3C5-5ED1-4525-BA0D-C21752D295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9341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33AC9E01-CA72-43B2-8B9C-EC4B8DDB3C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86DC113D-B8B6-43AE-87DD-2A087039DF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20674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65737F27-BE31-4B86-8D78-A09F8A0CA0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A10A776C-72E7-4795-B3A7-FE392EE24C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2764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B835592C-6E25-460B-AC09-6A61ADE3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EAD1-053E-4590-9CC3-76EF4C670A34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6E05C616-4F83-4586-A4A0-53B8B642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05878959-AF1F-4741-8581-57EEC6C9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847B-EC44-4FE8-B775-079CB16FB7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481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07D36FEC-0708-4258-88EC-E4E88682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5F66-1C74-4762-B4BD-063AF6D214F0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1297D284-BA9A-400B-88DA-5467AFD9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90DE462E-6654-46D5-9489-1D472634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D706-6616-4FFF-BF1B-3353F98472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6663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30230552-2D4B-4DDE-87F8-332A680E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0A-3BE8-4877-A4E5-A6B305CFEBA2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B0BE703C-D7F2-451D-B1FE-67CA7A32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59B09936-1B01-43FD-A2A2-91F139A3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D54B0-2711-493F-9DF7-0D0A1CA980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5730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287B787B-62F1-4527-979B-4562019B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34D8-6BAB-4907-A72D-D1F9855EC848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6E1BAD9B-016D-4FEE-8698-D836A8F7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35127452-E193-4FC6-A38F-D5C2BF28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D116-256C-4BDA-96E2-209B45E1782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7546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072C0CDB-AAAC-4E90-859E-071F9164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9528-0EAE-4B67-8842-2AF1BF09C8B5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99D49C8D-BD59-4C79-9A20-2B327805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99304D7B-C9EB-4461-B1E0-755EAE02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77A5-8B6E-40B8-B56E-FADA89F446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618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="" xmlns:a16="http://schemas.microsoft.com/office/drawing/2014/main" id="{E605D174-50F1-4174-9EE5-FE396D37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1194-7D3E-4664-98CA-D84FFFC4CD85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="" xmlns:a16="http://schemas.microsoft.com/office/drawing/2014/main" id="{4F999541-116A-49DA-81A8-07B58CC2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="" xmlns:a16="http://schemas.microsoft.com/office/drawing/2014/main" id="{C391B25E-6F10-4A6B-A751-A54E0B73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F5C1-02EF-4AD2-9332-8DCA91D0669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3105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="" xmlns:a16="http://schemas.microsoft.com/office/drawing/2014/main" id="{509C5E08-2DBB-41CB-B505-24CC762F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054D-0C49-4086-8815-B906862DA0E6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="" xmlns:a16="http://schemas.microsoft.com/office/drawing/2014/main" id="{85808D9B-1184-440C-BAE6-6DF9119C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="" xmlns:a16="http://schemas.microsoft.com/office/drawing/2014/main" id="{B534EEF0-6F6D-4225-8AC7-002DE1B7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53B5-A6A1-4A91-8FD5-E295C74A72B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4807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="" xmlns:a16="http://schemas.microsoft.com/office/drawing/2014/main" id="{A2501E5F-BA92-4461-A11A-851BAD18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F3A4-D262-4EEE-94E3-E815AD09BF9C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="" xmlns:a16="http://schemas.microsoft.com/office/drawing/2014/main" id="{631A38F0-4460-4136-9C24-3FCF6F6F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="" xmlns:a16="http://schemas.microsoft.com/office/drawing/2014/main" id="{22CC13B7-0A10-4E60-9804-3A4B9054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2663-4746-47A5-829E-6403E669560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3861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="" xmlns:a16="http://schemas.microsoft.com/office/drawing/2014/main" id="{9AE01751-7316-46F3-B383-C6274212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8110-4869-4965-A38F-A7A6E24D93EF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="" xmlns:a16="http://schemas.microsoft.com/office/drawing/2014/main" id="{0029E8CA-A7FC-41A0-8153-1D1FA212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="" xmlns:a16="http://schemas.microsoft.com/office/drawing/2014/main" id="{E3E8E240-9B64-46D2-89E4-BF5AA540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0F60-6A48-4AB7-982B-3DC0B51755C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3647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="" xmlns:a16="http://schemas.microsoft.com/office/drawing/2014/main" id="{BD8F69FC-8A05-422F-B1C5-3A8CD929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06A1-8991-4291-9180-980736F3CD30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="" xmlns:a16="http://schemas.microsoft.com/office/drawing/2014/main" id="{CBCA8D41-9D9D-4F39-BC2F-7205ABBB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="" xmlns:a16="http://schemas.microsoft.com/office/drawing/2014/main" id="{AAAED067-CCD1-4A67-8F88-B16431FB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F4C9-4CC6-4EF6-99E7-B4C42E24E0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2513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="" xmlns:a16="http://schemas.microsoft.com/office/drawing/2014/main" id="{7466DC87-339E-4ADA-AED9-7D034EEF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A0442-403B-4849-BFEE-92E3FDBF3AFB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="" xmlns:a16="http://schemas.microsoft.com/office/drawing/2014/main" id="{4D7B13DE-7A71-43D4-8976-7022B974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="" xmlns:a16="http://schemas.microsoft.com/office/drawing/2014/main" id="{16B37FEE-32D1-4FFD-B5BA-01C4356B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7EA8-B1C0-40D4-9E2B-3A6410D9883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2918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="" xmlns:a16="http://schemas.microsoft.com/office/drawing/2014/main" id="{AA0B4D50-2172-4B8A-8AA6-AAC5B4D84D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="" xmlns:a16="http://schemas.microsoft.com/office/drawing/2014/main" id="{CDFC889B-882A-4E2E-A480-3CC1BC591E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49A8F9B7-B56A-4E32-AC17-48018FAAB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2D3BBF-BEAF-48A7-9713-8B5ADC9ADB36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81570A8D-6437-41B5-9905-711999C8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112DD2BF-63E6-44A5-8AB7-6CE4C0B08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521B5C-B0E7-4050-B1EB-426B0D9987A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3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4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6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6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>
            <a:extLst>
              <a:ext uri="{FF2B5EF4-FFF2-40B4-BE49-F238E27FC236}">
                <a16:creationId xmlns="" xmlns:a16="http://schemas.microsoft.com/office/drawing/2014/main" id="{E7102FE0-3647-44B7-8E3C-794A8FFE4F13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66"/>
                </a:solidFill>
                <a:latin typeface="Segoe Print" panose="02000600000000000000" pitchFamily="2" charset="0"/>
              </a:rPr>
              <a:t>Ταξιδεύοντας με τη Νανόχηνα στους ελληνικούς υγρότοπους</a:t>
            </a:r>
          </a:p>
        </p:txBody>
      </p:sp>
      <p:pic>
        <p:nvPicPr>
          <p:cNvPr id="3075" name="Picture 7" descr="CalendarNanoxina_00_fix">
            <a:extLst>
              <a:ext uri="{FF2B5EF4-FFF2-40B4-BE49-F238E27FC236}">
                <a16:creationId xmlns="" xmlns:a16="http://schemas.microsoft.com/office/drawing/2014/main" id="{F61CA28E-92A1-49AA-9B0C-AD823319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00783"/>
            <a:ext cx="7056438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3">
            <a:extLst>
              <a:ext uri="{FF2B5EF4-FFF2-40B4-BE49-F238E27FC236}">
                <a16:creationId xmlns="" xmlns:a16="http://schemas.microsoft.com/office/drawing/2014/main" id="{F35AE166-2F5D-4672-A0A9-C3357CF1675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7950" y="6145057"/>
            <a:ext cx="88931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nb-NO" altLang="el-GR" sz="1100" b="1" dirty="0"/>
              <a:t>Presentasjon av</a:t>
            </a:r>
            <a:r>
              <a:rPr lang="nb-NO" altLang="el-GR" sz="1100" dirty="0"/>
              <a:t>: Evgenia </a:t>
            </a:r>
            <a:r>
              <a:rPr lang="nb-NO" altLang="el-GR" sz="1100" dirty="0" smtClean="0"/>
              <a:t>Panoriou </a:t>
            </a:r>
            <a:r>
              <a:rPr lang="nb-NO" altLang="el-GR" sz="1100" i="1" dirty="0" smtClean="0"/>
              <a:t>© Gresk Ornitologisk Forening,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b-NO" sz="1100" b="1" dirty="0" smtClean="0"/>
              <a:t>Norsk oversettelse: </a:t>
            </a:r>
            <a:r>
              <a:rPr lang="nb-NO" sz="1100" dirty="0"/>
              <a:t>Tomas Aarvak &amp; Ingar Jostein </a:t>
            </a:r>
            <a:r>
              <a:rPr lang="nb-NO" sz="1100" dirty="0" smtClean="0"/>
              <a:t>Øien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el-GR" sz="1100" b="1" dirty="0" err="1"/>
              <a:t>Illustrasjon</a:t>
            </a:r>
            <a:r>
              <a:rPr lang="de-DE" altLang="el-GR" sz="1100" dirty="0"/>
              <a:t>: Vassilis </a:t>
            </a:r>
            <a:r>
              <a:rPr lang="de-DE" altLang="el-GR" sz="1100" dirty="0" err="1"/>
              <a:t>Hatzirvassanis</a:t>
            </a:r>
            <a:r>
              <a:rPr lang="de-DE" altLang="el-GR" sz="1100" dirty="0"/>
              <a:t>, Pashalis </a:t>
            </a:r>
            <a:r>
              <a:rPr lang="de-DE" altLang="el-GR" sz="1100" dirty="0" err="1"/>
              <a:t>Dougalis</a:t>
            </a:r>
            <a:endParaRPr lang="el-GR" altLang="el-GR" sz="1100" dirty="0"/>
          </a:p>
          <a:p>
            <a:pPr eaLnBrk="1" hangingPunct="1">
              <a:spcBef>
                <a:spcPct val="0"/>
              </a:spcBef>
              <a:buNone/>
            </a:pPr>
            <a:endParaRPr lang="el-GR" sz="1200" dirty="0" smtClean="0"/>
          </a:p>
        </p:txBody>
      </p:sp>
      <p:sp>
        <p:nvSpPr>
          <p:cNvPr id="3077" name="Rectangle 9">
            <a:extLst>
              <a:ext uri="{FF2B5EF4-FFF2-40B4-BE49-F238E27FC236}">
                <a16:creationId xmlns="" xmlns:a16="http://schemas.microsoft.com/office/drawing/2014/main" id="{FBE73229-8750-4B57-8714-4DD533369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1295401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2 - Υπότιτλος">
            <a:extLst>
              <a:ext uri="{FF2B5EF4-FFF2-40B4-BE49-F238E27FC236}">
                <a16:creationId xmlns="" xmlns:a16="http://schemas.microsoft.com/office/drawing/2014/main" id="{C3B53EF5-C50F-4A1A-A5C2-DB12FE7F141D}"/>
              </a:ext>
            </a:extLst>
          </p:cNvPr>
          <p:cNvSpPr>
            <a:spLocks/>
          </p:cNvSpPr>
          <p:nvPr/>
        </p:nvSpPr>
        <p:spPr bwMode="auto">
          <a:xfrm>
            <a:off x="1692275" y="55563"/>
            <a:ext cx="7308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dirty="0">
                <a:solidFill>
                  <a:srgbClr val="FFFF00"/>
                </a:solidFill>
              </a:rPr>
              <a:t>Bes</a:t>
            </a:r>
            <a:r>
              <a:rPr lang="da-DK" altLang="el-GR" dirty="0">
                <a:solidFill>
                  <a:srgbClr val="FFFF00"/>
                </a:solidFill>
              </a:rPr>
              <a:t>øk fra fortiden</a:t>
            </a:r>
            <a:endParaRPr lang="el-GR" altLang="el-GR" dirty="0">
              <a:solidFill>
                <a:srgbClr val="FFFF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dirty="0">
                <a:solidFill>
                  <a:srgbClr val="FFFF00"/>
                </a:solidFill>
              </a:rPr>
              <a:t>Fra </a:t>
            </a:r>
            <a:r>
              <a:rPr lang="en-US" altLang="el-GR" i="1" dirty="0">
                <a:solidFill>
                  <a:srgbClr val="FFFF00"/>
                </a:solidFill>
              </a:rPr>
              <a:t>Archaeopteryx</a:t>
            </a:r>
            <a:r>
              <a:rPr lang="en-US" altLang="el-GR" dirty="0">
                <a:solidFill>
                  <a:srgbClr val="FFFF00"/>
                </a:solidFill>
              </a:rPr>
              <a:t> </a:t>
            </a:r>
            <a:r>
              <a:rPr lang="en-US" altLang="el-GR" dirty="0" err="1">
                <a:solidFill>
                  <a:srgbClr val="FFFF00"/>
                </a:solidFill>
              </a:rPr>
              <a:t>til</a:t>
            </a:r>
            <a:r>
              <a:rPr lang="en-US" altLang="el-GR" dirty="0">
                <a:solidFill>
                  <a:srgbClr val="FFFF00"/>
                </a:solidFill>
              </a:rPr>
              <a:t> </a:t>
            </a:r>
            <a:r>
              <a:rPr lang="en-US" altLang="el-GR" dirty="0" err="1">
                <a:solidFill>
                  <a:srgbClr val="FFFF00"/>
                </a:solidFill>
              </a:rPr>
              <a:t>dverggås</a:t>
            </a:r>
            <a:endParaRPr lang="el-GR" altLang="el-GR" b="1" i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3079" name="Εικόνα 2">
            <a:extLst>
              <a:ext uri="{FF2B5EF4-FFF2-40B4-BE49-F238E27FC236}">
                <a16:creationId xmlns="" xmlns:a16="http://schemas.microsoft.com/office/drawing/2014/main" id="{6E7CAC2D-0988-4D48-8202-26FAB926A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17287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3" y="85333"/>
            <a:ext cx="1087022" cy="1087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6 - Ομάδα">
            <a:extLst>
              <a:ext uri="{FF2B5EF4-FFF2-40B4-BE49-F238E27FC236}">
                <a16:creationId xmlns="" xmlns:a16="http://schemas.microsoft.com/office/drawing/2014/main" id="{13C44260-DCFB-40FE-A1A2-BCA86D047981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8" name="7 - Ορθογώνιο">
              <a:extLst>
                <a:ext uri="{FF2B5EF4-FFF2-40B4-BE49-F238E27FC236}">
                  <a16:creationId xmlns="" xmlns:a16="http://schemas.microsoft.com/office/drawing/2014/main" id="{0F64ACFA-1808-414E-A528-826F4EC22F3E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21522" name="Picture 12">
              <a:extLst>
                <a:ext uri="{FF2B5EF4-FFF2-40B4-BE49-F238E27FC236}">
                  <a16:creationId xmlns="" xmlns:a16="http://schemas.microsoft.com/office/drawing/2014/main" id="{A59E7790-7C93-4520-8FE5-03D1CBB31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1 - Τίτλος">
            <a:extLst>
              <a:ext uri="{FF2B5EF4-FFF2-40B4-BE49-F238E27FC236}">
                <a16:creationId xmlns="" xmlns:a16="http://schemas.microsoft.com/office/drawing/2014/main" id="{ED9C27CA-A8BC-4DCE-934A-A11E5E72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130175"/>
            <a:ext cx="4248150" cy="706438"/>
          </a:xfrm>
        </p:spPr>
        <p:txBody>
          <a:bodyPr/>
          <a:lstStyle/>
          <a:p>
            <a:pPr eaLnBrk="1" hangingPunct="1"/>
            <a:r>
              <a:rPr lang="en-US" altLang="el-GR" sz="2800" b="1">
                <a:solidFill>
                  <a:srgbClr val="C00000"/>
                </a:solidFill>
              </a:rPr>
              <a:t>Trekk (a)</a:t>
            </a:r>
            <a:endParaRPr lang="el-GR" altLang="el-GR" sz="2800" b="1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21508" name="2 - Θέση περιεχομένου">
            <a:extLst>
              <a:ext uri="{FF2B5EF4-FFF2-40B4-BE49-F238E27FC236}">
                <a16:creationId xmlns="" xmlns:a16="http://schemas.microsoft.com/office/drawing/2014/main" id="{7201ED0D-0926-4BA2-B7B9-57537CEC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52513"/>
            <a:ext cx="7921004" cy="10874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l-GR" sz="2400" dirty="0" err="1">
                <a:solidFill>
                  <a:srgbClr val="008080"/>
                </a:solidFill>
              </a:rPr>
              <a:t>Fugletrekk</a:t>
            </a:r>
            <a:r>
              <a:rPr lang="en-US" altLang="el-GR" sz="2400" dirty="0">
                <a:solidFill>
                  <a:srgbClr val="008080"/>
                </a:solidFill>
              </a:rPr>
              <a:t>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a-DK" altLang="el-GR" sz="2000" dirty="0"/>
              <a:t>Hvorfor</a:t>
            </a:r>
            <a:r>
              <a:rPr lang="da-DK" altLang="el-GR" sz="2000" i="1" dirty="0"/>
              <a:t> </a:t>
            </a:r>
            <a:r>
              <a:rPr lang="da-DK" altLang="el-GR" sz="2000" dirty="0"/>
              <a:t>fuglene trekker er et av de mest spennende spørsmålene for mange fugleinteresserte (men ikke bare for dem!)</a:t>
            </a:r>
            <a:endParaRPr lang="el-GR" altLang="el-GR" sz="2000" dirty="0"/>
          </a:p>
        </p:txBody>
      </p:sp>
      <p:pic>
        <p:nvPicPr>
          <p:cNvPr id="21509" name="Picture 4" descr="head">
            <a:extLst>
              <a:ext uri="{FF2B5EF4-FFF2-40B4-BE49-F238E27FC236}">
                <a16:creationId xmlns="" xmlns:a16="http://schemas.microsoft.com/office/drawing/2014/main" id="{4B6D6F0F-6EC3-458A-A037-1DBE7FBF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57710">
            <a:off x="7749133" y="902471"/>
            <a:ext cx="14763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2 - Θέση περιεχομένου">
            <a:extLst>
              <a:ext uri="{FF2B5EF4-FFF2-40B4-BE49-F238E27FC236}">
                <a16:creationId xmlns="" xmlns:a16="http://schemas.microsoft.com/office/drawing/2014/main" id="{8BF0F5F4-2B63-4932-989D-14E3A8752FF3}"/>
              </a:ext>
            </a:extLst>
          </p:cNvPr>
          <p:cNvSpPr>
            <a:spLocks/>
          </p:cNvSpPr>
          <p:nvPr/>
        </p:nvSpPr>
        <p:spPr bwMode="auto">
          <a:xfrm>
            <a:off x="179388" y="2205038"/>
            <a:ext cx="4032250" cy="194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buFontTx/>
              <a:buNone/>
              <a:defRPr/>
            </a:pPr>
            <a:r>
              <a:rPr lang="da-DK" sz="1600" dirty="0">
                <a:solidFill>
                  <a:schemeClr val="accent6">
                    <a:lumMod val="75000"/>
                  </a:schemeClr>
                </a:solidFill>
              </a:rPr>
              <a:t>Den mystiske forsvinningen av noen fuglearter forvirret menneskene før i tiden....Reiste fuglene bort, eller gikk de i dvale? </a:t>
            </a:r>
            <a:r>
              <a:rPr lang="da-DK" sz="1600" dirty="0">
                <a:solidFill>
                  <a:srgbClr val="008080"/>
                </a:solidFill>
              </a:rPr>
              <a:t>Aristoteles</a:t>
            </a:r>
            <a:r>
              <a:rPr lang="da-DK" sz="1600" dirty="0">
                <a:solidFill>
                  <a:schemeClr val="accent6">
                    <a:lumMod val="75000"/>
                  </a:schemeClr>
                </a:solidFill>
              </a:rPr>
              <a:t> forstod at storken reiste fra steppene i Asia til sumpene ved Nilen, men trodde likevel at mindre fugler gikk i dvale.</a:t>
            </a:r>
            <a:endParaRPr lang="el-GR" altLang="el-G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11 - Ομάδα">
            <a:extLst>
              <a:ext uri="{FF2B5EF4-FFF2-40B4-BE49-F238E27FC236}">
                <a16:creationId xmlns="" xmlns:a16="http://schemas.microsoft.com/office/drawing/2014/main" id="{331DD439-7606-48FF-8799-4FF18DF8E9E6}"/>
              </a:ext>
            </a:extLst>
          </p:cNvPr>
          <p:cNvGrpSpPr>
            <a:grpSpLocks/>
          </p:cNvGrpSpPr>
          <p:nvPr/>
        </p:nvGrpSpPr>
        <p:grpSpPr bwMode="auto">
          <a:xfrm>
            <a:off x="6156326" y="2349500"/>
            <a:ext cx="2882404" cy="442913"/>
            <a:chOff x="7263991" y="3329905"/>
            <a:chExt cx="4286688" cy="1153146"/>
          </a:xfrm>
        </p:grpSpPr>
        <p:sp>
          <p:nvSpPr>
            <p:cNvPr id="13" name="12 - Επεξήγηση με στρογγυλεμένο παραλληλόγραμμο">
              <a:extLst>
                <a:ext uri="{FF2B5EF4-FFF2-40B4-BE49-F238E27FC236}">
                  <a16:creationId xmlns="" xmlns:a16="http://schemas.microsoft.com/office/drawing/2014/main" id="{E2DC37C1-4EC7-4F9F-A754-7262B5259B5D}"/>
                </a:ext>
              </a:extLst>
            </p:cNvPr>
            <p:cNvSpPr/>
            <p:nvPr/>
          </p:nvSpPr>
          <p:spPr>
            <a:xfrm>
              <a:off x="7263991" y="3329905"/>
              <a:ext cx="4176464" cy="1153146"/>
            </a:xfrm>
            <a:prstGeom prst="wedgeRoundRectCallout">
              <a:avLst>
                <a:gd name="adj1" fmla="val 20077"/>
                <a:gd name="adj2" fmla="val -125493"/>
                <a:gd name="adj3" fmla="val 16667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21520" name="Text Box 9">
              <a:extLst>
                <a:ext uri="{FF2B5EF4-FFF2-40B4-BE49-F238E27FC236}">
                  <a16:creationId xmlns="" xmlns:a16="http://schemas.microsoft.com/office/drawing/2014/main" id="{DFC8D69E-2513-445E-821A-2FC2AADDB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8271" y="3494064"/>
              <a:ext cx="3672408" cy="537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 i="1" dirty="0" err="1">
                  <a:solidFill>
                    <a:srgbClr val="008080"/>
                  </a:solidFill>
                </a:rPr>
                <a:t>Hvorfor</a:t>
              </a:r>
              <a:r>
                <a:rPr lang="en-US" altLang="el-GR" sz="1800" i="1" dirty="0">
                  <a:solidFill>
                    <a:srgbClr val="008080"/>
                  </a:solidFill>
                </a:rPr>
                <a:t> trekker de?</a:t>
              </a:r>
              <a:endParaRPr lang="el-GR" altLang="el-GR" sz="1800" b="1" i="1" dirty="0">
                <a:solidFill>
                  <a:srgbClr val="00808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21512" name="Picture 8" descr="Αρχείο:Aristoteles Louvre.jpg">
            <a:extLst>
              <a:ext uri="{FF2B5EF4-FFF2-40B4-BE49-F238E27FC236}">
                <a16:creationId xmlns="" xmlns:a16="http://schemas.microsoft.com/office/drawing/2014/main" id="{50E974F3-9D4E-40EB-8766-D6C353FB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52663"/>
            <a:ext cx="15128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15 - TextBox">
            <a:extLst>
              <a:ext uri="{FF2B5EF4-FFF2-40B4-BE49-F238E27FC236}">
                <a16:creationId xmlns="" xmlns:a16="http://schemas.microsoft.com/office/drawing/2014/main" id="{CB7FB2DC-8597-4CCD-8A5E-F8F3AA57B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03738"/>
            <a:ext cx="4752968" cy="196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buFontTx/>
              <a:buNone/>
            </a:pPr>
            <a:r>
              <a:rPr lang="da-DK" altLang="el-GR" sz="1800" dirty="0"/>
              <a:t>I dag vet vi at det </a:t>
            </a:r>
            <a:r>
              <a:rPr lang="da-DK" altLang="el-GR" sz="1800" i="1" dirty="0"/>
              <a:t>hver høst </a:t>
            </a:r>
            <a:r>
              <a:rPr lang="da-DK" altLang="el-GR" sz="1800" dirty="0"/>
              <a:t>trekker ca</a:t>
            </a:r>
            <a:r>
              <a:rPr lang="da-DK" altLang="el-GR" sz="1800" dirty="0">
                <a:solidFill>
                  <a:srgbClr val="008080"/>
                </a:solidFill>
              </a:rPr>
              <a:t>. </a:t>
            </a:r>
            <a:r>
              <a:rPr lang="da-DK" altLang="el-GR" sz="1800" i="1" dirty="0">
                <a:solidFill>
                  <a:srgbClr val="008080"/>
                </a:solidFill>
              </a:rPr>
              <a:t>5</a:t>
            </a:r>
            <a:r>
              <a:rPr lang="da-DK" altLang="el-GR" sz="1800" i="1" dirty="0">
                <a:solidFill>
                  <a:schemeClr val="bg1"/>
                </a:solidFill>
              </a:rPr>
              <a:t>c</a:t>
            </a:r>
            <a:r>
              <a:rPr lang="da-DK" altLang="el-GR" sz="1800" i="1" dirty="0">
                <a:solidFill>
                  <a:srgbClr val="008080"/>
                </a:solidFill>
              </a:rPr>
              <a:t>milliarder fugler</a:t>
            </a:r>
            <a:r>
              <a:rPr lang="da-DK" altLang="el-GR" sz="1800" dirty="0">
                <a:solidFill>
                  <a:srgbClr val="008080"/>
                </a:solidFill>
              </a:rPr>
              <a:t> </a:t>
            </a:r>
            <a:r>
              <a:rPr lang="da-DK" altLang="el-GR" sz="1800" dirty="0"/>
              <a:t>av </a:t>
            </a:r>
            <a:r>
              <a:rPr lang="da-DK" altLang="el-GR" sz="1800" i="1" dirty="0"/>
              <a:t>187 </a:t>
            </a:r>
            <a:r>
              <a:rPr lang="da-DK" altLang="el-GR" sz="1800" dirty="0"/>
              <a:t>forskjellige arter fra Europa og Asia mot Afrika. Omtrent </a:t>
            </a:r>
            <a:r>
              <a:rPr lang="da-DK" altLang="el-GR" sz="1800" i="1" dirty="0"/>
              <a:t>200</a:t>
            </a:r>
            <a:r>
              <a:rPr lang="da-DK" altLang="el-GR" sz="1800" dirty="0"/>
              <a:t> arter trekker mellom Nord-Amerika og Sentral- og Sør-Amerika. Målet deres er å ha </a:t>
            </a:r>
            <a:r>
              <a:rPr lang="da-DK" altLang="el-GR" sz="1800" i="1" dirty="0">
                <a:solidFill>
                  <a:srgbClr val="008080"/>
                </a:solidFill>
              </a:rPr>
              <a:t>god tilgang på</a:t>
            </a:r>
            <a:r>
              <a:rPr lang="da-DK" altLang="el-GR" sz="1800" dirty="0">
                <a:solidFill>
                  <a:srgbClr val="008080"/>
                </a:solidFill>
              </a:rPr>
              <a:t> </a:t>
            </a:r>
            <a:r>
              <a:rPr lang="da-DK" altLang="el-GR" sz="1800" i="1" dirty="0"/>
              <a:t>mat</a:t>
            </a:r>
            <a:r>
              <a:rPr lang="da-DK" altLang="el-GR" sz="1800" dirty="0"/>
              <a:t> og å finne passende </a:t>
            </a:r>
            <a:r>
              <a:rPr lang="da-DK" altLang="el-GR" sz="1800" i="1" dirty="0">
                <a:solidFill>
                  <a:srgbClr val="008080"/>
                </a:solidFill>
              </a:rPr>
              <a:t>hekkeområder</a:t>
            </a:r>
            <a:r>
              <a:rPr lang="da-DK" altLang="el-GR" sz="1800" dirty="0">
                <a:solidFill>
                  <a:srgbClr val="008080"/>
                </a:solidFill>
              </a:rPr>
              <a:t>.</a:t>
            </a:r>
            <a:endParaRPr lang="el-GR" altLang="el-GR" sz="17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14" name="Picture 10" descr="http://2.bp.blogspot.com/_RdLAd89tRNA/TI9Z1GoURuI/AAAAAAAABqk/fc7X-6NfdMA/s1600/bigblankworldmap.jpg">
            <a:extLst>
              <a:ext uri="{FF2B5EF4-FFF2-40B4-BE49-F238E27FC236}">
                <a16:creationId xmlns="" xmlns:a16="http://schemas.microsoft.com/office/drawing/2014/main" id="{7226329D-9ECF-4579-9125-FB5438253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860800"/>
            <a:ext cx="431323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- Ευθύγραμμο βέλος σύνδεσης">
            <a:extLst>
              <a:ext uri="{FF2B5EF4-FFF2-40B4-BE49-F238E27FC236}">
                <a16:creationId xmlns="" xmlns:a16="http://schemas.microsoft.com/office/drawing/2014/main" id="{70465672-ED41-4B37-88F7-D496D75C87F4}"/>
              </a:ext>
            </a:extLst>
          </p:cNvPr>
          <p:cNvCxnSpPr/>
          <p:nvPr/>
        </p:nvCxnSpPr>
        <p:spPr>
          <a:xfrm>
            <a:off x="6084888" y="4797425"/>
            <a:ext cx="0" cy="1079500"/>
          </a:xfrm>
          <a:prstGeom prst="straightConnector1">
            <a:avLst/>
          </a:prstGeom>
          <a:ln w="34925">
            <a:solidFill>
              <a:srgbClr val="FF99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>
            <a:extLst>
              <a:ext uri="{FF2B5EF4-FFF2-40B4-BE49-F238E27FC236}">
                <a16:creationId xmlns="" xmlns:a16="http://schemas.microsoft.com/office/drawing/2014/main" id="{3FFC787E-1E0B-41F8-8831-99AC409C4F08}"/>
              </a:ext>
            </a:extLst>
          </p:cNvPr>
          <p:cNvCxnSpPr/>
          <p:nvPr/>
        </p:nvCxnSpPr>
        <p:spPr>
          <a:xfrm>
            <a:off x="7164388" y="4941888"/>
            <a:ext cx="0" cy="863600"/>
          </a:xfrm>
          <a:prstGeom prst="straightConnector1">
            <a:avLst/>
          </a:prstGeom>
          <a:ln w="34925">
            <a:solidFill>
              <a:srgbClr val="FF99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7" name="Εικόνα 18">
            <a:extLst>
              <a:ext uri="{FF2B5EF4-FFF2-40B4-BE49-F238E27FC236}">
                <a16:creationId xmlns="" xmlns:a16="http://schemas.microsoft.com/office/drawing/2014/main" id="{5DEDC966-5421-4C9C-A1EC-C9C85C09A8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9 - Ομάδα">
            <a:extLst>
              <a:ext uri="{FF2B5EF4-FFF2-40B4-BE49-F238E27FC236}">
                <a16:creationId xmlns="" xmlns:a16="http://schemas.microsoft.com/office/drawing/2014/main" id="{45DAB724-BF97-4F5C-8CEA-4B40AC7423D4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11" name="10 - Ορθογώνιο">
              <a:extLst>
                <a:ext uri="{FF2B5EF4-FFF2-40B4-BE49-F238E27FC236}">
                  <a16:creationId xmlns="" xmlns:a16="http://schemas.microsoft.com/office/drawing/2014/main" id="{A3B39483-E093-4794-A345-C502F330BCD3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pic>
          <p:nvPicPr>
            <p:cNvPr id="23580" name="Picture 12">
              <a:extLst>
                <a:ext uri="{FF2B5EF4-FFF2-40B4-BE49-F238E27FC236}">
                  <a16:creationId xmlns="" xmlns:a16="http://schemas.microsoft.com/office/drawing/2014/main" id="{D9935BBA-23B9-40E9-8614-823B806AF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Rectangle 2">
            <a:extLst>
              <a:ext uri="{FF2B5EF4-FFF2-40B4-BE49-F238E27FC236}">
                <a16:creationId xmlns="" xmlns:a16="http://schemas.microsoft.com/office/drawing/2014/main" id="{B338DC89-8539-44AB-A301-911A99F0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913"/>
            <a:ext cx="5554663" cy="561975"/>
          </a:xfrm>
        </p:spPr>
        <p:txBody>
          <a:bodyPr/>
          <a:lstStyle/>
          <a:p>
            <a:pPr eaLnBrk="1" hangingPunct="1"/>
            <a:r>
              <a:rPr lang="en-US" altLang="el-GR" sz="2800" b="1" dirty="0" err="1">
                <a:solidFill>
                  <a:srgbClr val="C00000"/>
                </a:solidFill>
              </a:rPr>
              <a:t>Fugletrekk</a:t>
            </a:r>
            <a:r>
              <a:rPr lang="en-US" altLang="el-GR" sz="2800" b="1" dirty="0">
                <a:solidFill>
                  <a:srgbClr val="C00000"/>
                </a:solidFill>
              </a:rPr>
              <a:t> (b)</a:t>
            </a:r>
            <a:endParaRPr lang="el-GR" altLang="el-GR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="" xmlns:a16="http://schemas.microsoft.com/office/drawing/2014/main" id="{08156877-0381-4021-94CE-A7C4335C9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96975"/>
            <a:ext cx="8065020" cy="13684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400" dirty="0">
                <a:solidFill>
                  <a:srgbClr val="008080"/>
                </a:solidFill>
              </a:rPr>
              <a:t>Reisen…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da-DK" altLang="el-GR" sz="1800" dirty="0"/>
              <a:t>…krever, at fuglene har stor fysisk utholdenhet. Noen er i stand til å fly uten stopp i opptill 12 dager, og krysse hav eller ørken. Dette klarer de ved hjelp av kroppsfettet som de har bygget opp før reisen.</a:t>
            </a:r>
            <a:endParaRPr lang="el-GR" altLang="el-GR" sz="1800" dirty="0"/>
          </a:p>
        </p:txBody>
      </p:sp>
      <p:pic>
        <p:nvPicPr>
          <p:cNvPr id="23557" name="Picture 7" descr="head">
            <a:extLst>
              <a:ext uri="{FF2B5EF4-FFF2-40B4-BE49-F238E27FC236}">
                <a16:creationId xmlns="" xmlns:a16="http://schemas.microsoft.com/office/drawing/2014/main" id="{70A22E0B-807B-4D68-A894-0E1D119DC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54228">
            <a:off x="7873206" y="892970"/>
            <a:ext cx="14763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4 - Ομάδα">
            <a:extLst>
              <a:ext uri="{FF2B5EF4-FFF2-40B4-BE49-F238E27FC236}">
                <a16:creationId xmlns="" xmlns:a16="http://schemas.microsoft.com/office/drawing/2014/main" id="{15D5C6C3-F31B-4D76-BBF2-9F244E74AA4B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284538"/>
            <a:ext cx="3455988" cy="865187"/>
            <a:chOff x="6300192" y="1340766"/>
            <a:chExt cx="4265325" cy="1152128"/>
          </a:xfrm>
        </p:grpSpPr>
        <p:sp>
          <p:nvSpPr>
            <p:cNvPr id="16" name="15 - Επεξήγηση με στρογγυλεμένο παραλληλόγραμμο">
              <a:extLst>
                <a:ext uri="{FF2B5EF4-FFF2-40B4-BE49-F238E27FC236}">
                  <a16:creationId xmlns="" xmlns:a16="http://schemas.microsoft.com/office/drawing/2014/main" id="{A040A28C-11F5-4FDC-8057-219CE8CFFB16}"/>
                </a:ext>
              </a:extLst>
            </p:cNvPr>
            <p:cNvSpPr/>
            <p:nvPr/>
          </p:nvSpPr>
          <p:spPr>
            <a:xfrm>
              <a:off x="6300192" y="1340766"/>
              <a:ext cx="4177157" cy="1152128"/>
            </a:xfrm>
            <a:prstGeom prst="wedgeRoundRectCallout">
              <a:avLst>
                <a:gd name="adj1" fmla="val 40320"/>
                <a:gd name="adj2" fmla="val -208189"/>
                <a:gd name="adj3" fmla="val 16667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3578" name="Text Box 9">
              <a:extLst>
                <a:ext uri="{FF2B5EF4-FFF2-40B4-BE49-F238E27FC236}">
                  <a16:creationId xmlns="" xmlns:a16="http://schemas.microsoft.com/office/drawing/2014/main" id="{05798364-6FAB-453F-A29B-DBB3DB406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8485" y="1457037"/>
              <a:ext cx="4087032" cy="8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a-DK" altLang="el-GR" sz="1800" i="1" dirty="0">
                  <a:solidFill>
                    <a:srgbClr val="008080"/>
                  </a:solidFill>
                  <a:latin typeface="+mn-lt"/>
                </a:rPr>
                <a:t>Når på dagen trekker de følgende fuglene?</a:t>
              </a:r>
              <a:endParaRPr lang="el-GR" altLang="el-GR" sz="1800" b="1" i="1" dirty="0">
                <a:solidFill>
                  <a:srgbClr val="008080"/>
                </a:solidFill>
                <a:latin typeface="+mn-lt"/>
              </a:endParaRPr>
            </a:p>
          </p:txBody>
        </p:sp>
      </p:grpSp>
      <p:sp>
        <p:nvSpPr>
          <p:cNvPr id="37896" name="Text Box 8">
            <a:extLst>
              <a:ext uri="{FF2B5EF4-FFF2-40B4-BE49-F238E27FC236}">
                <a16:creationId xmlns="" xmlns:a16="http://schemas.microsoft.com/office/drawing/2014/main" id="{0E1D5B75-F395-413B-ABC0-0BDA589EB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90340"/>
            <a:ext cx="7616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a-DK" dirty="0">
                <a:latin typeface="+mn-lt"/>
              </a:rPr>
              <a:t>Noen fugler trekker om </a:t>
            </a:r>
            <a:r>
              <a:rPr lang="da-DK" dirty="0">
                <a:solidFill>
                  <a:srgbClr val="008080"/>
                </a:solidFill>
                <a:latin typeface="+mn-lt"/>
              </a:rPr>
              <a:t>dagen</a:t>
            </a:r>
            <a:r>
              <a:rPr lang="da-DK" dirty="0">
                <a:latin typeface="+mn-lt"/>
              </a:rPr>
              <a:t>, andre om </a:t>
            </a:r>
            <a:r>
              <a:rPr lang="da-DK" dirty="0">
                <a:solidFill>
                  <a:srgbClr val="008080"/>
                </a:solidFill>
                <a:latin typeface="+mn-lt"/>
              </a:rPr>
              <a:t>natten</a:t>
            </a:r>
            <a:r>
              <a:rPr lang="da-DK" dirty="0">
                <a:latin typeface="+mn-lt"/>
              </a:rPr>
              <a:t>, og noen kan gjøre begge deler. Å trekke om dagen eller natta gir fuglene ulike fordeler.</a:t>
            </a:r>
            <a:endParaRPr lang="el-GR" dirty="0">
              <a:latin typeface="+mn-lt"/>
            </a:endParaRPr>
          </a:p>
        </p:txBody>
      </p:sp>
      <p:grpSp>
        <p:nvGrpSpPr>
          <p:cNvPr id="4" name="28 - Ομάδα">
            <a:extLst>
              <a:ext uri="{FF2B5EF4-FFF2-40B4-BE49-F238E27FC236}">
                <a16:creationId xmlns="" xmlns:a16="http://schemas.microsoft.com/office/drawing/2014/main" id="{63FCD152-B5E3-4319-9CC0-470A79444A08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132138"/>
            <a:ext cx="8893175" cy="3467100"/>
            <a:chOff x="250826" y="3132138"/>
            <a:chExt cx="8893174" cy="3467100"/>
          </a:xfrm>
        </p:grpSpPr>
        <p:grpSp>
          <p:nvGrpSpPr>
            <p:cNvPr id="23571" name="25 - Ομάδα">
              <a:extLst>
                <a:ext uri="{FF2B5EF4-FFF2-40B4-BE49-F238E27FC236}">
                  <a16:creationId xmlns="" xmlns:a16="http://schemas.microsoft.com/office/drawing/2014/main" id="{5F9ECE34-69C5-4AF2-8DCC-A75066A41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100" y="4292600"/>
              <a:ext cx="4787900" cy="2306638"/>
              <a:chOff x="4356100" y="4292600"/>
              <a:chExt cx="4787900" cy="2306638"/>
            </a:xfrm>
          </p:grpSpPr>
          <p:sp>
            <p:nvSpPr>
              <p:cNvPr id="24" name="23 - Ορθογώνιο">
                <a:extLst>
                  <a:ext uri="{FF2B5EF4-FFF2-40B4-BE49-F238E27FC236}">
                    <a16:creationId xmlns="" xmlns:a16="http://schemas.microsoft.com/office/drawing/2014/main" id="{8B952A60-F28D-4007-9B29-0A71E32F1647}"/>
                  </a:ext>
                </a:extLst>
              </p:cNvPr>
              <p:cNvSpPr/>
              <p:nvPr/>
            </p:nvSpPr>
            <p:spPr>
              <a:xfrm>
                <a:off x="4356101" y="4292600"/>
                <a:ext cx="4608512" cy="23066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 dirty="0"/>
              </a:p>
            </p:txBody>
          </p:sp>
          <p:pic>
            <p:nvPicPr>
              <p:cNvPr id="23576" name="23 - Εικόνα" descr="stars.gif">
                <a:extLst>
                  <a:ext uri="{FF2B5EF4-FFF2-40B4-BE49-F238E27FC236}">
                    <a16:creationId xmlns="" xmlns:a16="http://schemas.microsoft.com/office/drawing/2014/main" id="{07B1753A-1709-4DBD-A2C1-BD0648D16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6213" y="4652963"/>
                <a:ext cx="1347787" cy="1401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2" name="27 - Ομάδα">
              <a:extLst>
                <a:ext uri="{FF2B5EF4-FFF2-40B4-BE49-F238E27FC236}">
                  <a16:creationId xmlns="" xmlns:a16="http://schemas.microsoft.com/office/drawing/2014/main" id="{623F6AEF-55FA-4018-95C8-FA5215F20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26" y="3132138"/>
              <a:ext cx="4418012" cy="3467100"/>
              <a:chOff x="250826" y="3132138"/>
              <a:chExt cx="4418012" cy="3467100"/>
            </a:xfrm>
          </p:grpSpPr>
          <p:sp>
            <p:nvSpPr>
              <p:cNvPr id="21" name="20 - Ορθογώνιο">
                <a:extLst>
                  <a:ext uri="{FF2B5EF4-FFF2-40B4-BE49-F238E27FC236}">
                    <a16:creationId xmlns="" xmlns:a16="http://schemas.microsoft.com/office/drawing/2014/main" id="{8939ED86-8904-4D75-BDCB-A554D4994D6E}"/>
                  </a:ext>
                </a:extLst>
              </p:cNvPr>
              <p:cNvSpPr/>
              <p:nvPr/>
            </p:nvSpPr>
            <p:spPr bwMode="auto">
              <a:xfrm>
                <a:off x="250826" y="3357563"/>
                <a:ext cx="3889375" cy="32416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 dirty="0"/>
              </a:p>
            </p:txBody>
          </p:sp>
          <p:pic>
            <p:nvPicPr>
              <p:cNvPr id="23574" name="15 - Εικόνα" descr="sun.png">
                <a:extLst>
                  <a:ext uri="{FF2B5EF4-FFF2-40B4-BE49-F238E27FC236}">
                    <a16:creationId xmlns="" xmlns:a16="http://schemas.microsoft.com/office/drawing/2014/main" id="{DCE0A88A-66F7-4B63-95BE-3A2DA6FB6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5338" y="3132138"/>
                <a:ext cx="1333500" cy="1368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25 - Ομάδα">
            <a:extLst>
              <a:ext uri="{FF2B5EF4-FFF2-40B4-BE49-F238E27FC236}">
                <a16:creationId xmlns="" xmlns:a16="http://schemas.microsoft.com/office/drawing/2014/main" id="{0153A9E2-3E51-42C7-B298-FAEF8042BA43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429000"/>
            <a:ext cx="8625993" cy="2292350"/>
            <a:chOff x="323850" y="3429001"/>
            <a:chExt cx="8738455" cy="2291755"/>
          </a:xfrm>
        </p:grpSpPr>
        <p:sp>
          <p:nvSpPr>
            <p:cNvPr id="37894" name="Text Box 6">
              <a:extLst>
                <a:ext uri="{FF2B5EF4-FFF2-40B4-BE49-F238E27FC236}">
                  <a16:creationId xmlns="" xmlns:a16="http://schemas.microsoft.com/office/drawing/2014/main" id="{261E7A64-B474-40DF-B267-FA5F75A43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630" y="4346668"/>
              <a:ext cx="4638675" cy="64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a-DK" i="1" dirty="0">
                  <a:solidFill>
                    <a:srgbClr val="FFC000"/>
                  </a:solidFill>
                  <a:latin typeface="+mn-lt"/>
                </a:rPr>
                <a:t>Små fugler (fluesnappere, troster)? </a:t>
              </a:r>
              <a:r>
                <a:rPr lang="da-DK" dirty="0">
                  <a:latin typeface="+mn-lt"/>
                </a:rPr>
                <a:t>Tenk </a:t>
              </a:r>
              <a:endParaRPr lang="da-DK" dirty="0" smtClean="0">
                <a:latin typeface="+mn-lt"/>
              </a:endParaRPr>
            </a:p>
            <a:p>
              <a:pPr>
                <a:defRPr/>
              </a:pPr>
              <a:r>
                <a:rPr lang="en-GB" dirty="0" err="1" smtClean="0">
                  <a:solidFill>
                    <a:srgbClr val="CC3300"/>
                  </a:solidFill>
                  <a:latin typeface="+mn-lt"/>
                </a:rPr>
                <a:t>Tenk</a:t>
              </a:r>
              <a:r>
                <a:rPr lang="en-GB" dirty="0" smtClean="0">
                  <a:solidFill>
                    <a:srgbClr val="CC3300"/>
                  </a:solidFill>
                  <a:latin typeface="+mn-lt"/>
                </a:rPr>
                <a:t> </a:t>
              </a:r>
              <a:r>
                <a:rPr lang="da-DK" dirty="0" smtClean="0">
                  <a:solidFill>
                    <a:srgbClr val="CC3300"/>
                  </a:solidFill>
                  <a:latin typeface="+mn-lt"/>
                </a:rPr>
                <a:t>på </a:t>
              </a:r>
              <a:r>
                <a:rPr lang="da-DK" dirty="0">
                  <a:solidFill>
                    <a:srgbClr val="CC3300"/>
                  </a:solidFill>
                  <a:latin typeface="+mn-lt"/>
                </a:rPr>
                <a:t>hva de kanskje forsøker å  unngå...</a:t>
              </a:r>
              <a:r>
                <a:rPr lang="el-GR" dirty="0">
                  <a:solidFill>
                    <a:srgbClr val="CC3300"/>
                  </a:solidFill>
                  <a:latin typeface="+mn-lt"/>
                </a:rPr>
                <a:t>… </a:t>
              </a:r>
            </a:p>
          </p:txBody>
        </p:sp>
        <p:sp>
          <p:nvSpPr>
            <p:cNvPr id="37892" name="Text Box 4">
              <a:extLst>
                <a:ext uri="{FF2B5EF4-FFF2-40B4-BE49-F238E27FC236}">
                  <a16:creationId xmlns="" xmlns:a16="http://schemas.microsoft.com/office/drawing/2014/main" id="{8D45872F-AE3F-4A80-B3C7-E810BF9B7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" y="3429001"/>
              <a:ext cx="3274002" cy="92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a-DK" i="1" dirty="0">
                  <a:solidFill>
                    <a:srgbClr val="FFC000"/>
                  </a:solidFill>
                  <a:latin typeface="+mn-lt"/>
                </a:rPr>
                <a:t>Falker: </a:t>
              </a:r>
            </a:p>
            <a:p>
              <a:pPr>
                <a:defRPr/>
              </a:pPr>
              <a:r>
                <a:rPr lang="da-DK" dirty="0">
                  <a:latin typeface="+mn-lt"/>
                </a:rPr>
                <a:t>Husk at de drar nytte av stigende, varme luftstrømmer…</a:t>
              </a:r>
              <a:endParaRPr lang="el-GR" dirty="0">
                <a:latin typeface="+mn-lt"/>
              </a:endParaRPr>
            </a:p>
          </p:txBody>
        </p:sp>
        <p:sp>
          <p:nvSpPr>
            <p:cNvPr id="37893" name="Text Box 5">
              <a:extLst>
                <a:ext uri="{FF2B5EF4-FFF2-40B4-BE49-F238E27FC236}">
                  <a16:creationId xmlns="" xmlns:a16="http://schemas.microsoft.com/office/drawing/2014/main" id="{75A8D4FA-E249-4858-8F35-B225C6F33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4797071"/>
              <a:ext cx="4032250" cy="92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 err="1">
                  <a:solidFill>
                    <a:srgbClr val="FFC000"/>
                  </a:solidFill>
                  <a:latin typeface="+mn-lt"/>
                </a:rPr>
                <a:t>Seilere</a:t>
              </a:r>
              <a:r>
                <a:rPr lang="en-US" i="1" dirty="0">
                  <a:solidFill>
                    <a:srgbClr val="FFC000"/>
                  </a:solidFill>
                </a:rPr>
                <a:t> </a:t>
              </a:r>
              <a:r>
                <a:rPr lang="en-US" i="1" dirty="0" err="1">
                  <a:solidFill>
                    <a:srgbClr val="FFC000"/>
                  </a:solidFill>
                </a:rPr>
                <a:t>og</a:t>
              </a:r>
              <a:r>
                <a:rPr lang="en-US" i="1" dirty="0">
                  <a:solidFill>
                    <a:srgbClr val="FFC000"/>
                  </a:solidFill>
                </a:rPr>
                <a:t> </a:t>
              </a:r>
              <a:r>
                <a:rPr lang="en-US" i="1" dirty="0" err="1">
                  <a:solidFill>
                    <a:srgbClr val="FFC000"/>
                  </a:solidFill>
                </a:rPr>
                <a:t>svaler</a:t>
              </a:r>
              <a:r>
                <a:rPr lang="en-US" i="1" dirty="0">
                  <a:solidFill>
                    <a:srgbClr val="FFC000"/>
                  </a:solidFill>
                </a:rPr>
                <a:t>?</a:t>
              </a:r>
            </a:p>
            <a:p>
              <a:pPr>
                <a:defRPr/>
              </a:pPr>
              <a:r>
                <a:rPr lang="da-DK" dirty="0"/>
                <a:t>Husk at de må spise insekter mens de flyr…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26 - Ομάδα">
            <a:extLst>
              <a:ext uri="{FF2B5EF4-FFF2-40B4-BE49-F238E27FC236}">
                <a16:creationId xmlns="" xmlns:a16="http://schemas.microsoft.com/office/drawing/2014/main" id="{6EA57ADB-2261-40F7-9B64-FD80E7F0F98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352926"/>
            <a:ext cx="8305190" cy="1883926"/>
            <a:chOff x="360339" y="4437063"/>
            <a:chExt cx="8304427" cy="1883557"/>
          </a:xfrm>
        </p:grpSpPr>
        <p:sp>
          <p:nvSpPr>
            <p:cNvPr id="23565" name="17 - TextBox">
              <a:extLst>
                <a:ext uri="{FF2B5EF4-FFF2-40B4-BE49-F238E27FC236}">
                  <a16:creationId xmlns="" xmlns:a16="http://schemas.microsoft.com/office/drawing/2014/main" id="{7A0C8C46-6B7A-488F-B7E2-5125F8FA0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56" y="4437063"/>
              <a:ext cx="36718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i="1" dirty="0">
                  <a:solidFill>
                    <a:schemeClr val="bg1"/>
                  </a:solidFill>
                  <a:latin typeface="+mn-lt"/>
                </a:rPr>
                <a:t>Om </a:t>
              </a:r>
              <a:r>
                <a:rPr lang="en-US" altLang="el-GR" sz="1800" i="1" dirty="0" err="1">
                  <a:solidFill>
                    <a:schemeClr val="bg1"/>
                  </a:solidFill>
                  <a:latin typeface="+mn-lt"/>
                </a:rPr>
                <a:t>dagen</a:t>
              </a:r>
              <a:r>
                <a:rPr lang="en-US" altLang="el-GR" sz="1800" i="1" dirty="0">
                  <a:solidFill>
                    <a:schemeClr val="bg1"/>
                  </a:solidFill>
                  <a:latin typeface="+mn-lt"/>
                </a:rPr>
                <a:t>!</a:t>
              </a:r>
              <a:endParaRPr lang="el-GR" altLang="el-GR" sz="1800" b="1" i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18 - TextBox">
              <a:extLst>
                <a:ext uri="{FF2B5EF4-FFF2-40B4-BE49-F238E27FC236}">
                  <a16:creationId xmlns="" xmlns:a16="http://schemas.microsoft.com/office/drawing/2014/main" id="{16B689BA-C321-4ED3-9A2F-A6BB5A6AD8E9}"/>
                </a:ext>
              </a:extLst>
            </p:cNvPr>
            <p:cNvSpPr txBox="1"/>
            <p:nvPr/>
          </p:nvSpPr>
          <p:spPr bwMode="auto">
            <a:xfrm>
              <a:off x="360339" y="5753275"/>
              <a:ext cx="3671549" cy="369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chemeClr val="bg1"/>
                  </a:solidFill>
                  <a:latin typeface="+mn-lt"/>
                </a:rPr>
                <a:t>Om </a:t>
              </a:r>
              <a:r>
                <a:rPr lang="en-US" i="1" dirty="0" err="1">
                  <a:solidFill>
                    <a:schemeClr val="bg1"/>
                  </a:solidFill>
                  <a:latin typeface="+mn-lt"/>
                </a:rPr>
                <a:t>dagen</a:t>
              </a:r>
              <a:r>
                <a:rPr lang="en-US" i="1" dirty="0">
                  <a:solidFill>
                    <a:schemeClr val="bg1"/>
                  </a:solidFill>
                  <a:latin typeface="+mn-lt"/>
                </a:rPr>
                <a:t>!</a:t>
              </a:r>
              <a:endParaRPr lang="el-GR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23567" name="19 - TextBox">
              <a:extLst>
                <a:ext uri="{FF2B5EF4-FFF2-40B4-BE49-F238E27FC236}">
                  <a16:creationId xmlns="" xmlns:a16="http://schemas.microsoft.com/office/drawing/2014/main" id="{43C9B4E4-5BAD-4E85-9CE8-141B4226D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591" y="5151298"/>
              <a:ext cx="4321175" cy="116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l-GR" sz="1600" dirty="0">
                  <a:solidFill>
                    <a:srgbClr val="FFC000"/>
                  </a:solidFill>
                  <a:latin typeface="+mn-lt"/>
                </a:rPr>
                <a:t>Om </a:t>
              </a:r>
              <a:r>
                <a:rPr lang="en-US" altLang="el-GR" sz="1600" dirty="0" err="1">
                  <a:solidFill>
                    <a:srgbClr val="FFC000"/>
                  </a:solidFill>
                  <a:latin typeface="+mn-lt"/>
                </a:rPr>
                <a:t>natten</a:t>
              </a:r>
              <a:r>
                <a:rPr lang="en-US" altLang="el-GR" sz="1600" dirty="0">
                  <a:solidFill>
                    <a:srgbClr val="FFC000"/>
                  </a:solidFill>
                  <a:latin typeface="+mn-lt"/>
                </a:rPr>
                <a:t>!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a-DK" altLang="el-GR" sz="1800" dirty="0">
                  <a:solidFill>
                    <a:srgbClr val="C00000"/>
                  </a:solidFill>
                  <a:latin typeface="+mn-lt"/>
                </a:rPr>
                <a:t>De starter trekket i skumringa. Det er fordi de da er tryggere for rovdyr som falker eller måker. </a:t>
              </a:r>
              <a:r>
                <a:rPr lang="nb-NO" altLang="el-GR" sz="1800" dirty="0">
                  <a:solidFill>
                    <a:srgbClr val="C00000"/>
                  </a:solidFill>
                  <a:latin typeface="+mn-lt"/>
                </a:rPr>
                <a:t>Dagen bruker de til å spise. </a:t>
              </a:r>
              <a:endParaRPr lang="el-GR" altLang="el-GR" sz="1800" b="1" dirty="0">
                <a:solidFill>
                  <a:srgbClr val="C00000"/>
                </a:solidFill>
                <a:latin typeface="+mn-lt"/>
              </a:endParaRPr>
            </a:p>
          </p:txBody>
        </p:sp>
      </p:grpSp>
      <p:pic>
        <p:nvPicPr>
          <p:cNvPr id="23563" name="Εικόνα 20">
            <a:extLst>
              <a:ext uri="{FF2B5EF4-FFF2-40B4-BE49-F238E27FC236}">
                <a16:creationId xmlns="" xmlns:a16="http://schemas.microsoft.com/office/drawing/2014/main" id="{C33A940B-3A29-4C81-A958-B37B36C02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10 - Ομάδα">
            <a:extLst>
              <a:ext uri="{FF2B5EF4-FFF2-40B4-BE49-F238E27FC236}">
                <a16:creationId xmlns="" xmlns:a16="http://schemas.microsoft.com/office/drawing/2014/main" id="{4427FAD1-2FF6-46DA-A39D-A42DD3318ACD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12" name="11 - Ορθογώνιο">
              <a:extLst>
                <a:ext uri="{FF2B5EF4-FFF2-40B4-BE49-F238E27FC236}">
                  <a16:creationId xmlns="" xmlns:a16="http://schemas.microsoft.com/office/drawing/2014/main" id="{F2EA2EFE-F337-414E-86B5-0EE9AADD027C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25621" name="Picture 12">
              <a:extLst>
                <a:ext uri="{FF2B5EF4-FFF2-40B4-BE49-F238E27FC236}">
                  <a16:creationId xmlns="" xmlns:a16="http://schemas.microsoft.com/office/drawing/2014/main" id="{66DAAEC7-A849-4896-8BBE-4C5708EBF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3" name="Rectangle 2">
            <a:extLst>
              <a:ext uri="{FF2B5EF4-FFF2-40B4-BE49-F238E27FC236}">
                <a16:creationId xmlns="" xmlns:a16="http://schemas.microsoft.com/office/drawing/2014/main" id="{78DEDB77-1C9F-4BAC-BE91-2F57AEF7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115888"/>
            <a:ext cx="4465638" cy="777875"/>
          </a:xfrm>
        </p:spPr>
        <p:txBody>
          <a:bodyPr/>
          <a:lstStyle/>
          <a:p>
            <a:pPr eaLnBrk="1" hangingPunct="1"/>
            <a:r>
              <a:rPr lang="en-US" altLang="el-GR" sz="2800" b="1" dirty="0" err="1">
                <a:solidFill>
                  <a:srgbClr val="C00000"/>
                </a:solidFill>
              </a:rPr>
              <a:t>Fugletrekk</a:t>
            </a:r>
            <a:r>
              <a:rPr lang="en-US" altLang="el-GR" sz="2800" b="1" dirty="0">
                <a:solidFill>
                  <a:srgbClr val="C00000"/>
                </a:solidFill>
              </a:rPr>
              <a:t> (c)</a:t>
            </a:r>
            <a:endParaRPr lang="el-GR" altLang="el-GR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="" xmlns:a16="http://schemas.microsoft.com/office/drawing/2014/main" id="{8FA662F4-D033-40BB-83A0-7BC66C516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229600" cy="10080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el-GR" sz="2400" dirty="0"/>
              <a:t>Er trekket farlig for fuglene?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a-DK" altLang="el-GR" sz="1800" dirty="0"/>
              <a:t>På en så lang reise møter fuglene mange utfordringer…</a:t>
            </a:r>
            <a:endParaRPr lang="el-GR" altLang="el-GR" sz="1800" dirty="0"/>
          </a:p>
        </p:txBody>
      </p:sp>
      <p:sp>
        <p:nvSpPr>
          <p:cNvPr id="39940" name="Text Box 4">
            <a:extLst>
              <a:ext uri="{FF2B5EF4-FFF2-40B4-BE49-F238E27FC236}">
                <a16:creationId xmlns="" xmlns:a16="http://schemas.microsoft.com/office/drawing/2014/main" id="{AD3134EF-DD15-486B-84D3-CD2E8B0D9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err="1">
                <a:solidFill>
                  <a:srgbClr val="C00000"/>
                </a:solidFill>
              </a:rPr>
              <a:t>Energitap</a:t>
            </a:r>
            <a:endParaRPr lang="el-GR" altLang="el-GR" sz="2000" b="1" dirty="0">
              <a:solidFill>
                <a:srgbClr val="C00000"/>
              </a:solidFill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="" xmlns:a16="http://schemas.microsoft.com/office/drawing/2014/main" id="{84E170EC-7E78-4807-AEBA-323C423D3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36838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solidFill>
                  <a:srgbClr val="C00000"/>
                </a:solidFill>
              </a:rPr>
              <a:t>Utmattelse</a:t>
            </a:r>
            <a:endParaRPr lang="el-GR" altLang="el-GR" sz="2000" b="1">
              <a:solidFill>
                <a:srgbClr val="C00000"/>
              </a:solidFill>
            </a:endParaRPr>
          </a:p>
        </p:txBody>
      </p:sp>
      <p:sp>
        <p:nvSpPr>
          <p:cNvPr id="39942" name="Text Box 6">
            <a:extLst>
              <a:ext uri="{FF2B5EF4-FFF2-40B4-BE49-F238E27FC236}">
                <a16:creationId xmlns="" xmlns:a16="http://schemas.microsoft.com/office/drawing/2014/main" id="{377F3D63-F0E2-4F29-9F3F-8371FF74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068638"/>
            <a:ext cx="496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l-GR" sz="2000" b="1" dirty="0">
                <a:solidFill>
                  <a:srgbClr val="C00000"/>
                </a:solidFill>
              </a:rPr>
              <a:t>Kryssing av hav, ørkener, tornadoer, stormer, sandstormer.</a:t>
            </a:r>
            <a:endParaRPr lang="el-GR" altLang="el-GR" sz="2000" b="1" dirty="0">
              <a:solidFill>
                <a:srgbClr val="C00000"/>
              </a:solidFill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="" xmlns:a16="http://schemas.microsoft.com/office/drawing/2014/main" id="{78F7174A-12A4-4E4D-8162-2F119B9F7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" y="4430713"/>
            <a:ext cx="65470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l-GR" sz="1800" dirty="0"/>
              <a:t>Mange sangfugler fanges og drepes ulovlig i Sør-Europa (Hellas, Malta, Kypros, Italia osv.) på vei til overvintringsområdene i Afrika. </a:t>
            </a:r>
            <a:endParaRPr lang="el-GR" altLang="el-GR" sz="1800" dirty="0"/>
          </a:p>
        </p:txBody>
      </p:sp>
      <p:grpSp>
        <p:nvGrpSpPr>
          <p:cNvPr id="3" name="21 - Ομάδα">
            <a:extLst>
              <a:ext uri="{FF2B5EF4-FFF2-40B4-BE49-F238E27FC236}">
                <a16:creationId xmlns="" xmlns:a16="http://schemas.microsoft.com/office/drawing/2014/main" id="{8F6BBAA4-C7CC-4CBC-AEDF-BFDDD850915A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5616575"/>
            <a:ext cx="7837958" cy="981075"/>
            <a:chOff x="468313" y="5732463"/>
            <a:chExt cx="7837958" cy="981075"/>
          </a:xfrm>
        </p:grpSpPr>
        <p:sp>
          <p:nvSpPr>
            <p:cNvPr id="24" name="23 - Στρογγυλεμένο ορθογώνιο">
              <a:extLst>
                <a:ext uri="{FF2B5EF4-FFF2-40B4-BE49-F238E27FC236}">
                  <a16:creationId xmlns="" xmlns:a16="http://schemas.microsoft.com/office/drawing/2014/main" id="{952F185D-2502-4F60-B948-2ABF9AE3A4B3}"/>
                </a:ext>
              </a:extLst>
            </p:cNvPr>
            <p:cNvSpPr/>
            <p:nvPr/>
          </p:nvSpPr>
          <p:spPr>
            <a:xfrm>
              <a:off x="468313" y="5732463"/>
              <a:ext cx="7704137" cy="981075"/>
            </a:xfrm>
            <a:prstGeom prst="round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25619" name="Text Box 8">
              <a:extLst>
                <a:ext uri="{FF2B5EF4-FFF2-40B4-BE49-F238E27FC236}">
                  <a16:creationId xmlns="" xmlns:a16="http://schemas.microsoft.com/office/drawing/2014/main" id="{7D85C5A7-F031-4122-BDA7-D4D8E7033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134" y="5897126"/>
              <a:ext cx="77041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el-GR" sz="1800" i="1" dirty="0">
                  <a:solidFill>
                    <a:srgbClr val="008080"/>
                  </a:solidFill>
                </a:rPr>
                <a:t>Mer enn halvparten av småfuglene som starter trekket på den nordlige halvkule kommer aldri frem til overvintringsområdene i sør.</a:t>
              </a:r>
              <a:endParaRPr lang="el-GR" altLang="el-GR" sz="1800" b="1" i="1" dirty="0">
                <a:solidFill>
                  <a:srgbClr val="00808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25610" name="Picture 9" descr="head">
            <a:extLst>
              <a:ext uri="{FF2B5EF4-FFF2-40B4-BE49-F238E27FC236}">
                <a16:creationId xmlns="" xmlns:a16="http://schemas.microsoft.com/office/drawing/2014/main" id="{A0F99C56-B7D4-48E7-A9FC-92AA01F5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81075"/>
            <a:ext cx="14763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19 - Ομάδα">
            <a:extLst>
              <a:ext uri="{FF2B5EF4-FFF2-40B4-BE49-F238E27FC236}">
                <a16:creationId xmlns="" xmlns:a16="http://schemas.microsoft.com/office/drawing/2014/main" id="{D205DB70-EBA1-4438-A7FD-321D16E7DAF8}"/>
              </a:ext>
            </a:extLst>
          </p:cNvPr>
          <p:cNvGrpSpPr>
            <a:grpSpLocks/>
          </p:cNvGrpSpPr>
          <p:nvPr/>
        </p:nvGrpSpPr>
        <p:grpSpPr bwMode="auto">
          <a:xfrm>
            <a:off x="5640191" y="2221707"/>
            <a:ext cx="3168650" cy="1008062"/>
            <a:chOff x="5076056" y="2348880"/>
            <a:chExt cx="3384376" cy="1008112"/>
          </a:xfrm>
        </p:grpSpPr>
        <p:sp>
          <p:nvSpPr>
            <p:cNvPr id="17" name="16 - Επεξήγηση με στρογγυλεμένο παραλληλόγραμμο">
              <a:extLst>
                <a:ext uri="{FF2B5EF4-FFF2-40B4-BE49-F238E27FC236}">
                  <a16:creationId xmlns="" xmlns:a16="http://schemas.microsoft.com/office/drawing/2014/main" id="{7CAF23A5-2FBA-4FB9-8CE6-89E6E9B3FB4E}"/>
                </a:ext>
              </a:extLst>
            </p:cNvPr>
            <p:cNvSpPr/>
            <p:nvPr/>
          </p:nvSpPr>
          <p:spPr>
            <a:xfrm>
              <a:off x="5076056" y="2348880"/>
              <a:ext cx="3384376" cy="1008112"/>
            </a:xfrm>
            <a:prstGeom prst="wedgeRoundRectCallout">
              <a:avLst>
                <a:gd name="adj1" fmla="val 25599"/>
                <a:gd name="adj2" fmla="val -101262"/>
                <a:gd name="adj3" fmla="val 16667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25617" name="Text Box 10">
              <a:extLst>
                <a:ext uri="{FF2B5EF4-FFF2-40B4-BE49-F238E27FC236}">
                  <a16:creationId xmlns="" xmlns:a16="http://schemas.microsoft.com/office/drawing/2014/main" id="{9B15660A-2E1C-41C1-85AB-E26FA460B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80" y="2564904"/>
              <a:ext cx="3168352" cy="64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 i="1" dirty="0" err="1">
                  <a:solidFill>
                    <a:srgbClr val="008080"/>
                  </a:solidFill>
                </a:rPr>
                <a:t>Hvilke</a:t>
              </a:r>
              <a:r>
                <a:rPr lang="en-US" altLang="el-GR" sz="1800" i="1" dirty="0">
                  <a:solidFill>
                    <a:srgbClr val="008080"/>
                  </a:solidFill>
                </a:rPr>
                <a:t> </a:t>
              </a:r>
              <a:r>
                <a:rPr lang="en-US" altLang="el-GR" sz="1800" i="1" dirty="0" err="1">
                  <a:solidFill>
                    <a:srgbClr val="008080"/>
                  </a:solidFill>
                </a:rPr>
                <a:t>utfordringer</a:t>
              </a:r>
              <a:r>
                <a:rPr lang="en-US" altLang="el-GR" sz="1800" i="1" dirty="0">
                  <a:solidFill>
                    <a:srgbClr val="008080"/>
                  </a:solidFill>
                </a:rPr>
                <a:t> </a:t>
              </a:r>
              <a:r>
                <a:rPr lang="en-US" altLang="el-GR" sz="1800" i="1" dirty="0" err="1">
                  <a:solidFill>
                    <a:srgbClr val="008080"/>
                  </a:solidFill>
                </a:rPr>
                <a:t>møter</a:t>
              </a:r>
              <a:r>
                <a:rPr lang="en-US" altLang="el-GR" sz="1800" i="1" dirty="0">
                  <a:solidFill>
                    <a:srgbClr val="008080"/>
                  </a:solidFill>
                </a:rPr>
                <a:t> </a:t>
              </a:r>
              <a:r>
                <a:rPr lang="en-US" altLang="el-GR" sz="1800" i="1" dirty="0" err="1">
                  <a:solidFill>
                    <a:srgbClr val="008080"/>
                  </a:solidFill>
                </a:rPr>
                <a:t>trekkfuglene</a:t>
              </a:r>
              <a:r>
                <a:rPr lang="en-US" altLang="el-GR" sz="1800" i="1" dirty="0">
                  <a:solidFill>
                    <a:srgbClr val="008080"/>
                  </a:solidFill>
                </a:rPr>
                <a:t>?</a:t>
              </a:r>
              <a:endParaRPr lang="el-GR" altLang="el-GR" sz="1800" i="1" dirty="0">
                <a:solidFill>
                  <a:srgbClr val="008080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21" name="20 - TextBox">
            <a:extLst>
              <a:ext uri="{FF2B5EF4-FFF2-40B4-BE49-F238E27FC236}">
                <a16:creationId xmlns="" xmlns:a16="http://schemas.microsoft.com/office/drawing/2014/main" id="{B3C9BB31-408C-42F5-BE95-47CBBAF7B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22700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err="1">
                <a:solidFill>
                  <a:srgbClr val="C00000"/>
                </a:solidFill>
              </a:rPr>
              <a:t>Rovdyr</a:t>
            </a:r>
            <a:r>
              <a:rPr lang="en-US" altLang="el-GR" sz="2000" b="1" dirty="0">
                <a:solidFill>
                  <a:srgbClr val="C00000"/>
                </a:solidFill>
              </a:rPr>
              <a:t> (</a:t>
            </a:r>
            <a:r>
              <a:rPr lang="en-US" altLang="el-GR" sz="2000" b="1" dirty="0" err="1">
                <a:solidFill>
                  <a:srgbClr val="C00000"/>
                </a:solidFill>
              </a:rPr>
              <a:t>falker</a:t>
            </a:r>
            <a:r>
              <a:rPr lang="en-US" altLang="el-GR" sz="2000" b="1" dirty="0">
                <a:solidFill>
                  <a:srgbClr val="C00000"/>
                </a:solidFill>
              </a:rPr>
              <a:t>, </a:t>
            </a:r>
            <a:r>
              <a:rPr lang="en-US" altLang="el-GR" sz="2000" b="1" dirty="0" err="1">
                <a:solidFill>
                  <a:srgbClr val="C00000"/>
                </a:solidFill>
              </a:rPr>
              <a:t>ørner</a:t>
            </a:r>
            <a:r>
              <a:rPr lang="en-US" altLang="el-GR" sz="2000" b="1" dirty="0">
                <a:solidFill>
                  <a:srgbClr val="C00000"/>
                </a:solidFill>
              </a:rPr>
              <a:t>)</a:t>
            </a:r>
            <a:endParaRPr lang="el-GR" altLang="el-GR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3328" name="21 - Εικόνα" descr="tajidi.jpg">
            <a:extLst>
              <a:ext uri="{FF2B5EF4-FFF2-40B4-BE49-F238E27FC236}">
                <a16:creationId xmlns="" xmlns:a16="http://schemas.microsoft.com/office/drawing/2014/main" id="{25581CDA-5718-4AC6-B813-06BF3EBEA0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68638"/>
            <a:ext cx="3495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Εικόνα 21">
            <a:extLst>
              <a:ext uri="{FF2B5EF4-FFF2-40B4-BE49-F238E27FC236}">
                <a16:creationId xmlns="" xmlns:a16="http://schemas.microsoft.com/office/drawing/2014/main" id="{9258A766-AB42-4D63-B9DE-53B5D8B22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2" grpId="0"/>
      <p:bldP spid="3994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5 - Ομάδα">
            <a:extLst>
              <a:ext uri="{FF2B5EF4-FFF2-40B4-BE49-F238E27FC236}">
                <a16:creationId xmlns="" xmlns:a16="http://schemas.microsoft.com/office/drawing/2014/main" id="{AE41EC10-0014-40D0-BA74-48BAC15ECA31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7" name="6 - Ορθογώνιο">
              <a:extLst>
                <a:ext uri="{FF2B5EF4-FFF2-40B4-BE49-F238E27FC236}">
                  <a16:creationId xmlns="" xmlns:a16="http://schemas.microsoft.com/office/drawing/2014/main" id="{ED131A21-9B58-45EE-8423-5CE80DAE4EC7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27662" name="Picture 12">
              <a:extLst>
                <a:ext uri="{FF2B5EF4-FFF2-40B4-BE49-F238E27FC236}">
                  <a16:creationId xmlns="" xmlns:a16="http://schemas.microsoft.com/office/drawing/2014/main" id="{17DF3EC4-948E-4FA2-B072-A86B952F1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1 - Τίτλος">
            <a:extLst>
              <a:ext uri="{FF2B5EF4-FFF2-40B4-BE49-F238E27FC236}">
                <a16:creationId xmlns="" xmlns:a16="http://schemas.microsoft.com/office/drawing/2014/main" id="{C16C2391-DEEB-4925-96C4-D57ECF2D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66675"/>
            <a:ext cx="6553200" cy="765175"/>
          </a:xfrm>
        </p:spPr>
        <p:txBody>
          <a:bodyPr/>
          <a:lstStyle/>
          <a:p>
            <a:pPr eaLnBrk="1" hangingPunct="1"/>
            <a:r>
              <a:rPr lang="en-US" altLang="el-GR" sz="2800" b="1" dirty="0" err="1">
                <a:solidFill>
                  <a:srgbClr val="C00000"/>
                </a:solidFill>
              </a:rPr>
              <a:t>Fugleklassifisering</a:t>
            </a:r>
            <a:endParaRPr lang="el-GR" altLang="el-GR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27652" name="2 - Θέση περιεχομένου">
            <a:extLst>
              <a:ext uri="{FF2B5EF4-FFF2-40B4-BE49-F238E27FC236}">
                <a16:creationId xmlns="" xmlns:a16="http://schemas.microsoft.com/office/drawing/2014/main" id="{61821401-8BDC-4B45-AC88-6EBED3355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25" y="2517775"/>
            <a:ext cx="4805363" cy="3598863"/>
          </a:xfrm>
        </p:spPr>
        <p:txBody>
          <a:bodyPr/>
          <a:lstStyle/>
          <a:p>
            <a:pPr eaLnBrk="1" hangingPunct="1"/>
            <a:r>
              <a:rPr lang="en-US" altLang="el-GR" sz="2000" dirty="0" err="1"/>
              <a:t>Rike</a:t>
            </a:r>
            <a:r>
              <a:rPr lang="en-US" altLang="el-GR" sz="2000" dirty="0"/>
              <a:t> (regnum): </a:t>
            </a:r>
            <a:r>
              <a:rPr lang="en-US" altLang="el-GR" sz="2000" i="1" dirty="0">
                <a:solidFill>
                  <a:srgbClr val="008080"/>
                </a:solidFill>
              </a:rPr>
              <a:t>Animalia (</a:t>
            </a:r>
            <a:r>
              <a:rPr lang="en-US" altLang="el-GR" sz="2000" i="1" dirty="0" err="1">
                <a:solidFill>
                  <a:srgbClr val="008080"/>
                </a:solidFill>
              </a:rPr>
              <a:t>Dyreriket</a:t>
            </a:r>
            <a:r>
              <a:rPr lang="en-US" altLang="el-GR" sz="2000" i="1" dirty="0">
                <a:solidFill>
                  <a:srgbClr val="008080"/>
                </a:solidFill>
              </a:rPr>
              <a:t>)</a:t>
            </a:r>
          </a:p>
          <a:p>
            <a:pPr eaLnBrk="1" hangingPunct="1"/>
            <a:r>
              <a:rPr lang="en-US" altLang="el-GR" sz="2000" dirty="0" err="1"/>
              <a:t>Rekke</a:t>
            </a:r>
            <a:r>
              <a:rPr lang="en-US" altLang="el-GR" sz="2000" dirty="0"/>
              <a:t> (phylum): </a:t>
            </a:r>
            <a:r>
              <a:rPr lang="en-US" altLang="el-GR" sz="2000" i="1" dirty="0">
                <a:solidFill>
                  <a:srgbClr val="008080"/>
                </a:solidFill>
              </a:rPr>
              <a:t>Chordata (</a:t>
            </a:r>
            <a:r>
              <a:rPr lang="en-US" altLang="el-GR" sz="2000" i="1" dirty="0" err="1">
                <a:solidFill>
                  <a:srgbClr val="008080"/>
                </a:solidFill>
              </a:rPr>
              <a:t>Ryggstrengdyr</a:t>
            </a:r>
            <a:r>
              <a:rPr lang="en-US" altLang="el-GR" sz="2000" i="1" dirty="0">
                <a:solidFill>
                  <a:srgbClr val="008080"/>
                </a:solidFill>
              </a:rPr>
              <a:t>)</a:t>
            </a:r>
          </a:p>
          <a:p>
            <a:pPr eaLnBrk="1" hangingPunct="1"/>
            <a:r>
              <a:rPr lang="en-US" altLang="el-GR" sz="2000" dirty="0" err="1"/>
              <a:t>Underrekke</a:t>
            </a:r>
            <a:r>
              <a:rPr lang="en-US" altLang="el-GR" sz="2000" dirty="0"/>
              <a:t> (subphylum): </a:t>
            </a:r>
            <a:r>
              <a:rPr lang="en-US" altLang="el-GR" sz="2000" i="1" dirty="0" err="1">
                <a:solidFill>
                  <a:srgbClr val="008080"/>
                </a:solidFill>
              </a:rPr>
              <a:t>Vertebrater</a:t>
            </a:r>
            <a:endParaRPr lang="en-US" altLang="el-GR" sz="2000" i="1" dirty="0">
              <a:solidFill>
                <a:srgbClr val="008080"/>
              </a:solidFill>
            </a:endParaRPr>
          </a:p>
          <a:p>
            <a:pPr eaLnBrk="1" hangingPunct="1"/>
            <a:r>
              <a:rPr lang="en-US" altLang="el-GR" sz="2000" dirty="0" err="1"/>
              <a:t>Klasse</a:t>
            </a:r>
            <a:r>
              <a:rPr lang="en-US" altLang="el-GR" sz="2000" dirty="0"/>
              <a:t> (classis): </a:t>
            </a:r>
            <a:r>
              <a:rPr lang="en-US" altLang="el-GR" sz="2000" i="1" dirty="0">
                <a:solidFill>
                  <a:srgbClr val="008080"/>
                </a:solidFill>
              </a:rPr>
              <a:t>Aves (</a:t>
            </a:r>
            <a:r>
              <a:rPr lang="en-US" altLang="el-GR" sz="2000" i="1" dirty="0" err="1">
                <a:solidFill>
                  <a:srgbClr val="008080"/>
                </a:solidFill>
              </a:rPr>
              <a:t>Fugler</a:t>
            </a:r>
            <a:r>
              <a:rPr lang="en-US" altLang="el-GR" sz="2000" i="1" dirty="0">
                <a:solidFill>
                  <a:srgbClr val="008080"/>
                </a:solidFill>
              </a:rPr>
              <a:t>)</a:t>
            </a:r>
          </a:p>
          <a:p>
            <a:pPr eaLnBrk="1" hangingPunct="1"/>
            <a:r>
              <a:rPr lang="en-US" altLang="el-GR" sz="2000" dirty="0" err="1"/>
              <a:t>Takson</a:t>
            </a:r>
            <a:r>
              <a:rPr lang="en-US" altLang="el-GR" sz="2000" dirty="0"/>
              <a:t>: </a:t>
            </a:r>
            <a:r>
              <a:rPr lang="en-US" altLang="el-GR" sz="2000" i="1" dirty="0">
                <a:solidFill>
                  <a:srgbClr val="008080"/>
                </a:solidFill>
              </a:rPr>
              <a:t>29 </a:t>
            </a:r>
            <a:r>
              <a:rPr lang="en-US" altLang="el-GR" sz="2000" i="1" dirty="0" err="1">
                <a:solidFill>
                  <a:srgbClr val="008080"/>
                </a:solidFill>
              </a:rPr>
              <a:t>Taksoner</a:t>
            </a:r>
            <a:endParaRPr lang="en-US" altLang="el-GR" sz="2000" i="1" dirty="0">
              <a:solidFill>
                <a:srgbClr val="008080"/>
              </a:solidFill>
            </a:endParaRPr>
          </a:p>
          <a:p>
            <a:pPr eaLnBrk="1" hangingPunct="1"/>
            <a:r>
              <a:rPr lang="en-US" altLang="el-GR" sz="2000" dirty="0" err="1"/>
              <a:t>Familie</a:t>
            </a:r>
            <a:r>
              <a:rPr lang="en-US" altLang="el-GR" sz="2000" dirty="0"/>
              <a:t>: </a:t>
            </a:r>
            <a:r>
              <a:rPr lang="en-US" altLang="el-GR" sz="2000" i="1" dirty="0">
                <a:solidFill>
                  <a:srgbClr val="008080"/>
                </a:solidFill>
              </a:rPr>
              <a:t>187 </a:t>
            </a:r>
            <a:r>
              <a:rPr lang="en-US" altLang="el-GR" sz="2000" i="1" dirty="0" err="1">
                <a:solidFill>
                  <a:srgbClr val="008080"/>
                </a:solidFill>
              </a:rPr>
              <a:t>familier</a:t>
            </a:r>
            <a:endParaRPr lang="en-US" altLang="el-GR" sz="2000" i="1" dirty="0">
              <a:solidFill>
                <a:srgbClr val="008080"/>
              </a:solidFill>
            </a:endParaRPr>
          </a:p>
          <a:p>
            <a:pPr eaLnBrk="1" hangingPunct="1"/>
            <a:r>
              <a:rPr lang="en-US" altLang="el-GR" sz="2000" dirty="0" err="1"/>
              <a:t>Slekt</a:t>
            </a:r>
            <a:r>
              <a:rPr lang="en-US" altLang="el-GR" sz="2000" dirty="0"/>
              <a:t>: </a:t>
            </a:r>
            <a:r>
              <a:rPr lang="en-US" altLang="el-GR" sz="2000" i="1" dirty="0">
                <a:solidFill>
                  <a:srgbClr val="008080"/>
                </a:solidFill>
              </a:rPr>
              <a:t>2 000 </a:t>
            </a:r>
            <a:r>
              <a:rPr lang="en-US" altLang="el-GR" sz="2000" i="1" dirty="0" err="1">
                <a:solidFill>
                  <a:srgbClr val="008080"/>
                </a:solidFill>
              </a:rPr>
              <a:t>slekter</a:t>
            </a:r>
            <a:endParaRPr lang="en-US" altLang="el-GR" sz="2000" i="1" dirty="0">
              <a:solidFill>
                <a:srgbClr val="008080"/>
              </a:solidFill>
            </a:endParaRPr>
          </a:p>
          <a:p>
            <a:pPr eaLnBrk="1" hangingPunct="1"/>
            <a:r>
              <a:rPr lang="en-US" altLang="el-GR" sz="2000" dirty="0"/>
              <a:t>Art: </a:t>
            </a:r>
            <a:r>
              <a:rPr lang="en-US" altLang="el-GR" sz="2000" i="1" dirty="0">
                <a:solidFill>
                  <a:srgbClr val="008080"/>
                </a:solidFill>
              </a:rPr>
              <a:t>10 000 </a:t>
            </a:r>
            <a:r>
              <a:rPr lang="en-US" altLang="el-GR" sz="2000" i="1" dirty="0" err="1">
                <a:solidFill>
                  <a:srgbClr val="008080"/>
                </a:solidFill>
              </a:rPr>
              <a:t>arter</a:t>
            </a:r>
            <a:endParaRPr lang="en-US" altLang="el-GR" sz="2000" i="1" dirty="0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="" xmlns:a16="http://schemas.microsoft.com/office/drawing/2014/main" id="{B34B8836-6AB3-4E8B-8E1B-B080CA7F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71575"/>
            <a:ext cx="7488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l-GR" sz="1800" dirty="0">
                <a:solidFill>
                  <a:srgbClr val="008080"/>
                </a:solidFill>
              </a:rPr>
              <a:t>Fuglene kategoriseres i taksoner (”grupper”), avhengig av: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l-GR" sz="1800" dirty="0"/>
              <a:t>Størrelse, form, kroppsbygning, slektskap til andre arter og i nyere tid DNA. Etter hvert som ny kunnskap kommer til kan det bli gjort endringer i klassifiseringen av fugleartene.</a:t>
            </a:r>
            <a:endParaRPr lang="el-GR" altLang="el-GR" sz="1800" dirty="0"/>
          </a:p>
        </p:txBody>
      </p:sp>
      <p:pic>
        <p:nvPicPr>
          <p:cNvPr id="27654" name="Picture 6" descr="head">
            <a:extLst>
              <a:ext uri="{FF2B5EF4-FFF2-40B4-BE49-F238E27FC236}">
                <a16:creationId xmlns="" xmlns:a16="http://schemas.microsoft.com/office/drawing/2014/main" id="{7D454CEE-A1A1-4284-AEAB-2855C965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870">
            <a:off x="7696200" y="981075"/>
            <a:ext cx="14763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>
            <a:extLst>
              <a:ext uri="{FF2B5EF4-FFF2-40B4-BE49-F238E27FC236}">
                <a16:creationId xmlns="" xmlns:a16="http://schemas.microsoft.com/office/drawing/2014/main" id="{90E3B7E7-F91A-4411-8F73-A962CC86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465388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400" dirty="0" err="1">
                <a:solidFill>
                  <a:srgbClr val="008080"/>
                </a:solidFill>
                <a:latin typeface="+mn-lt"/>
              </a:rPr>
              <a:t>Eksempel</a:t>
            </a:r>
            <a:r>
              <a:rPr lang="en-US" altLang="el-GR" sz="2400" dirty="0">
                <a:solidFill>
                  <a:srgbClr val="008080"/>
                </a:solidFill>
                <a:latin typeface="+mn-lt"/>
              </a:rPr>
              <a:t>: </a:t>
            </a:r>
            <a:r>
              <a:rPr lang="en-US" altLang="el-GR" sz="2400" dirty="0" err="1">
                <a:solidFill>
                  <a:srgbClr val="008080"/>
                </a:solidFill>
                <a:latin typeface="+mn-lt"/>
              </a:rPr>
              <a:t>Gjess</a:t>
            </a:r>
            <a:endParaRPr lang="el-GR" altLang="el-GR" sz="24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4347" name="12 - TextBox">
            <a:extLst>
              <a:ext uri="{FF2B5EF4-FFF2-40B4-BE49-F238E27FC236}">
                <a16:creationId xmlns="" xmlns:a16="http://schemas.microsoft.com/office/drawing/2014/main" id="{8145E98B-A28A-439C-A24F-67DC7CCCE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927350"/>
            <a:ext cx="299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err="1">
                <a:latin typeface="+mn-lt"/>
              </a:rPr>
              <a:t>Klasse</a:t>
            </a:r>
            <a:r>
              <a:rPr lang="en-US" b="1" dirty="0">
                <a:latin typeface="+mn-lt"/>
              </a:rPr>
              <a:t>: </a:t>
            </a:r>
            <a:r>
              <a:rPr lang="en-US" b="1" dirty="0" err="1">
                <a:latin typeface="+mn-lt"/>
              </a:rPr>
              <a:t>Andefugler</a:t>
            </a:r>
            <a:endParaRPr lang="el-GR" altLang="el-GR" b="1" dirty="0">
              <a:latin typeface="+mn-lt"/>
            </a:endParaRPr>
          </a:p>
        </p:txBody>
      </p:sp>
      <p:sp>
        <p:nvSpPr>
          <p:cNvPr id="14" name="2 - Θέση περιεχομένου">
            <a:extLst>
              <a:ext uri="{FF2B5EF4-FFF2-40B4-BE49-F238E27FC236}">
                <a16:creationId xmlns="" xmlns:a16="http://schemas.microsoft.com/office/drawing/2014/main" id="{A594BA5D-8536-45DB-95C5-A621BF7D4952}"/>
              </a:ext>
            </a:extLst>
          </p:cNvPr>
          <p:cNvSpPr txBox="1">
            <a:spLocks/>
          </p:cNvSpPr>
          <p:nvPr/>
        </p:nvSpPr>
        <p:spPr bwMode="auto">
          <a:xfrm>
            <a:off x="4716463" y="3357563"/>
            <a:ext cx="43195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 sz="1800" dirty="0" err="1">
                <a:latin typeface="+mn-lt"/>
              </a:rPr>
              <a:t>Kjønnene</a:t>
            </a:r>
            <a:r>
              <a:rPr lang="en-US" altLang="el-GR" sz="1800" dirty="0">
                <a:latin typeface="+mn-lt"/>
              </a:rPr>
              <a:t> </a:t>
            </a:r>
            <a:r>
              <a:rPr lang="en-US" altLang="el-GR" sz="1800" dirty="0" err="1">
                <a:latin typeface="+mn-lt"/>
              </a:rPr>
              <a:t>ser</a:t>
            </a:r>
            <a:r>
              <a:rPr lang="en-US" altLang="el-GR" sz="1800" dirty="0">
                <a:latin typeface="+mn-lt"/>
              </a:rPr>
              <a:t> like </a:t>
            </a:r>
            <a:r>
              <a:rPr lang="en-US" altLang="el-GR" sz="1800" dirty="0" err="1">
                <a:latin typeface="+mn-lt"/>
              </a:rPr>
              <a:t>ut</a:t>
            </a:r>
            <a:endParaRPr lang="en-US" altLang="el-GR" sz="1800" dirty="0">
              <a:latin typeface="+mn-lt"/>
            </a:endParaRPr>
          </a:p>
          <a:p>
            <a:pPr eaLnBrk="1" hangingPunct="1"/>
            <a:r>
              <a:rPr lang="da-DK" altLang="el-GR" sz="1800" dirty="0">
                <a:latin typeface="+mn-lt"/>
              </a:rPr>
              <a:t>De er planteetere (beiter på gress)</a:t>
            </a:r>
          </a:p>
          <a:p>
            <a:pPr eaLnBrk="1" hangingPunct="1"/>
            <a:r>
              <a:rPr lang="da-DK" altLang="el-GR" sz="1800" dirty="0">
                <a:latin typeface="+mn-lt"/>
              </a:rPr>
              <a:t>De trekker og flyr i flokker</a:t>
            </a:r>
          </a:p>
          <a:p>
            <a:pPr eaLnBrk="1" hangingPunct="1"/>
            <a:r>
              <a:rPr lang="da-DK" altLang="el-GR" sz="1800" dirty="0">
                <a:latin typeface="+mn-lt"/>
              </a:rPr>
              <a:t>De kan danne livslange parforhold</a:t>
            </a:r>
            <a:endParaRPr lang="el-GR" altLang="el-GR" sz="1800" dirty="0">
              <a:latin typeface="+mn-lt"/>
            </a:endParaRPr>
          </a:p>
        </p:txBody>
      </p:sp>
      <p:pic>
        <p:nvPicPr>
          <p:cNvPr id="15" name="14 - Εικόνα" descr="love.jpg">
            <a:extLst>
              <a:ext uri="{FF2B5EF4-FFF2-40B4-BE49-F238E27FC236}">
                <a16:creationId xmlns="" xmlns:a16="http://schemas.microsoft.com/office/drawing/2014/main" id="{0E3830D2-CF0B-4D38-8507-A8D0956EDF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41875"/>
            <a:ext cx="2066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Εικόνα 15">
            <a:extLst>
              <a:ext uri="{FF2B5EF4-FFF2-40B4-BE49-F238E27FC236}">
                <a16:creationId xmlns="" xmlns:a16="http://schemas.microsoft.com/office/drawing/2014/main" id="{1FDEA705-0EEF-4458-96F6-D308CD205E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Εικόνα 1">
            <a:extLst>
              <a:ext uri="{FF2B5EF4-FFF2-40B4-BE49-F238E27FC236}">
                <a16:creationId xmlns="" xmlns:a16="http://schemas.microsoft.com/office/drawing/2014/main" id="{C7B73C7E-3EBC-454A-AD49-2F0EF5A51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0235" b="1754"/>
          <a:stretch/>
        </p:blipFill>
        <p:spPr bwMode="auto">
          <a:xfrm>
            <a:off x="49213" y="2111375"/>
            <a:ext cx="7451725" cy="441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4 - Ομάδα">
            <a:extLst>
              <a:ext uri="{FF2B5EF4-FFF2-40B4-BE49-F238E27FC236}">
                <a16:creationId xmlns="" xmlns:a16="http://schemas.microsoft.com/office/drawing/2014/main" id="{90EE7D50-2A5C-4B6C-A6C8-3B1D4E01AD18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6" name="5 - Ορθογώνιο">
              <a:extLst>
                <a:ext uri="{FF2B5EF4-FFF2-40B4-BE49-F238E27FC236}">
                  <a16:creationId xmlns="" xmlns:a16="http://schemas.microsoft.com/office/drawing/2014/main" id="{9EF4ED6D-537C-451E-B183-4AA0F285AC4E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29718" name="Picture 12">
              <a:extLst>
                <a:ext uri="{FF2B5EF4-FFF2-40B4-BE49-F238E27FC236}">
                  <a16:creationId xmlns="" xmlns:a16="http://schemas.microsoft.com/office/drawing/2014/main" id="{F84BBF2E-5DA2-499D-9EFE-0EFEC4EA7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1 - Τίτλος">
            <a:extLst>
              <a:ext uri="{FF2B5EF4-FFF2-40B4-BE49-F238E27FC236}">
                <a16:creationId xmlns="" xmlns:a16="http://schemas.microsoft.com/office/drawing/2014/main" id="{7673423E-520C-4632-B3D2-38F98A0F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98425"/>
            <a:ext cx="6192837" cy="881063"/>
          </a:xfrm>
        </p:spPr>
        <p:txBody>
          <a:bodyPr/>
          <a:lstStyle/>
          <a:p>
            <a:pPr eaLnBrk="1" hangingPunct="1"/>
            <a:r>
              <a:rPr lang="en-US" altLang="el-GR" sz="2800" b="1">
                <a:solidFill>
                  <a:srgbClr val="C00000"/>
                </a:solidFill>
              </a:rPr>
              <a:t>Eksempel: Dverggås</a:t>
            </a:r>
            <a:endParaRPr lang="el-GR" altLang="el-GR" sz="2600" b="1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9701" name="Picture 4" descr="head">
            <a:extLst>
              <a:ext uri="{FF2B5EF4-FFF2-40B4-BE49-F238E27FC236}">
                <a16:creationId xmlns="" xmlns:a16="http://schemas.microsoft.com/office/drawing/2014/main" id="{97B70CCC-7AD7-467E-98ED-1835F10C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81" y="981075"/>
            <a:ext cx="14763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8 - Ομάδα">
            <a:extLst>
              <a:ext uri="{FF2B5EF4-FFF2-40B4-BE49-F238E27FC236}">
                <a16:creationId xmlns="" xmlns:a16="http://schemas.microsoft.com/office/drawing/2014/main" id="{21604380-E5EA-469B-A19F-5F4141EA9901}"/>
              </a:ext>
            </a:extLst>
          </p:cNvPr>
          <p:cNvGrpSpPr>
            <a:grpSpLocks/>
          </p:cNvGrpSpPr>
          <p:nvPr/>
        </p:nvGrpSpPr>
        <p:grpSpPr bwMode="auto">
          <a:xfrm>
            <a:off x="4852988" y="1187450"/>
            <a:ext cx="2647950" cy="681038"/>
            <a:chOff x="3540285" y="1289192"/>
            <a:chExt cx="3468202" cy="792088"/>
          </a:xfrm>
        </p:grpSpPr>
        <p:sp>
          <p:nvSpPr>
            <p:cNvPr id="16" name="15 - Επεξήγηση με στρογγυλεμένο παραλληλόγραμμο">
              <a:extLst>
                <a:ext uri="{FF2B5EF4-FFF2-40B4-BE49-F238E27FC236}">
                  <a16:creationId xmlns="" xmlns:a16="http://schemas.microsoft.com/office/drawing/2014/main" id="{6B6E3AFC-8D84-4535-BF38-526707BE6711}"/>
                </a:ext>
              </a:extLst>
            </p:cNvPr>
            <p:cNvSpPr/>
            <p:nvPr/>
          </p:nvSpPr>
          <p:spPr bwMode="auto">
            <a:xfrm>
              <a:off x="3540285" y="1289192"/>
              <a:ext cx="3384038" cy="792088"/>
            </a:xfrm>
            <a:prstGeom prst="wedgeRoundRectCallout">
              <a:avLst>
                <a:gd name="adj1" fmla="val 62566"/>
                <a:gd name="adj2" fmla="val 13959"/>
                <a:gd name="adj3" fmla="val 16667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l-GR" dirty="0"/>
                <a:t>`</a:t>
              </a:r>
            </a:p>
          </p:txBody>
        </p:sp>
        <p:sp>
          <p:nvSpPr>
            <p:cNvPr id="29716" name="Text Box 10">
              <a:extLst>
                <a:ext uri="{FF2B5EF4-FFF2-40B4-BE49-F238E27FC236}">
                  <a16:creationId xmlns="" xmlns:a16="http://schemas.microsoft.com/office/drawing/2014/main" id="{0A8B28DD-E7E3-424B-A645-91E5B1E35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103" y="1450429"/>
              <a:ext cx="3456384" cy="42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b-NO" altLang="el-GR" sz="1800" i="1" dirty="0">
                  <a:solidFill>
                    <a:srgbClr val="008080"/>
                  </a:solidFill>
                  <a:latin typeface="+mn-lt"/>
                </a:rPr>
                <a:t>Tilpasningene er for… ?</a:t>
              </a:r>
            </a:p>
          </p:txBody>
        </p:sp>
      </p:grpSp>
      <p:pic>
        <p:nvPicPr>
          <p:cNvPr id="29703" name="Εικόνα 14">
            <a:extLst>
              <a:ext uri="{FF2B5EF4-FFF2-40B4-BE49-F238E27FC236}">
                <a16:creationId xmlns="" xmlns:a16="http://schemas.microsoft.com/office/drawing/2014/main" id="{B3C8FE53-8369-492A-B8AE-64FF21CE7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>
            <a:extLst>
              <a:ext uri="{FF2B5EF4-FFF2-40B4-BE49-F238E27FC236}">
                <a16:creationId xmlns="" xmlns:a16="http://schemas.microsoft.com/office/drawing/2014/main" id="{B2292E6D-F127-40C3-B977-5FD9D865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733550"/>
            <a:ext cx="2851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l-GR" sz="1800" dirty="0"/>
              <a:t>Kraftige vinger for å </a:t>
            </a:r>
            <a:r>
              <a:rPr lang="da-DK" altLang="el-GR" sz="1800" dirty="0" smtClean="0"/>
              <a:t>fly ...</a:t>
            </a:r>
            <a:endParaRPr lang="el-GR" altLang="el-GR" sz="1800" dirty="0">
              <a:latin typeface="Segoe Print" panose="02000600000000000000" pitchFamily="2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="" xmlns:a16="http://schemas.microsoft.com/office/drawing/2014/main" id="{FC243041-C132-4065-A6C8-860568C6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2278063"/>
            <a:ext cx="2811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l-GR" sz="1800" dirty="0"/>
              <a:t>Kort og kraftig nebb for</a:t>
            </a:r>
            <a:r>
              <a:rPr lang="da-DK" altLang="el-GR" sz="1800" dirty="0" smtClean="0"/>
              <a:t>…</a:t>
            </a:r>
            <a:endParaRPr lang="el-GR" altLang="el-GR" sz="1800" dirty="0">
              <a:latin typeface="Segoe Print" panose="02000600000000000000" pitchFamily="2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="" xmlns:a16="http://schemas.microsoft.com/office/drawing/2014/main" id="{22BEE8DE-DAF5-4F32-A767-406965A8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80038"/>
            <a:ext cx="3497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l-GR" sz="1800" dirty="0"/>
              <a:t>Svømmehud mellom tærne </a:t>
            </a:r>
            <a:r>
              <a:rPr lang="da-DK" altLang="el-GR" sz="1800" dirty="0" smtClean="0"/>
              <a:t>for ... </a:t>
            </a:r>
            <a:endParaRPr lang="el-GR" altLang="el-GR" sz="1800" dirty="0">
              <a:latin typeface="Segoe Print" panose="02000600000000000000" pitchFamily="2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="" xmlns:a16="http://schemas.microsoft.com/office/drawing/2014/main" id="{4695D256-D6CC-4C81-83A4-ADAECA4F2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156" y="3788208"/>
            <a:ext cx="1979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l-GR" sz="1800" dirty="0"/>
              <a:t>Øyne på sidene av </a:t>
            </a:r>
            <a:r>
              <a:rPr lang="da-DK" altLang="el-GR" sz="1800" dirty="0" smtClean="0"/>
              <a:t>hodet</a:t>
            </a:r>
            <a:r>
              <a:rPr lang="da-DK" altLang="el-GR" sz="1800" dirty="0"/>
              <a:t> </a:t>
            </a:r>
            <a:r>
              <a:rPr lang="da-DK" altLang="el-GR" sz="1800" dirty="0" smtClean="0"/>
              <a:t>...</a:t>
            </a:r>
            <a:endParaRPr lang="el-GR" altLang="el-GR" sz="1800" dirty="0">
              <a:latin typeface="Segoe Print" panose="02000600000000000000" pitchFamily="2" charset="0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="" xmlns:a16="http://schemas.microsoft.com/office/drawing/2014/main" id="{C7CA199F-7BB4-4B5D-8154-C4E85676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3363913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el-GR" sz="1800" dirty="0">
                <a:cs typeface="Calibri" panose="020F0502020204030204" pitchFamily="34" charset="0"/>
              </a:rPr>
              <a:t>Vanntett fjærdrakt for…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="" xmlns:a16="http://schemas.microsoft.com/office/drawing/2014/main" id="{888FEF6F-E18C-4593-835A-57DB36528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20716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l-GR" sz="1800" b="1" dirty="0" smtClean="0">
                <a:solidFill>
                  <a:srgbClr val="008080"/>
                </a:solidFill>
              </a:rPr>
              <a:t>... i </a:t>
            </a:r>
            <a:r>
              <a:rPr lang="da-DK" altLang="el-GR" sz="1800" b="1" dirty="0">
                <a:solidFill>
                  <a:srgbClr val="008080"/>
                </a:solidFill>
              </a:rPr>
              <a:t>åpne områder</a:t>
            </a:r>
            <a:endParaRPr lang="el-GR" altLang="el-GR" sz="1800" b="1" dirty="0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Text Box 10">
            <a:extLst>
              <a:ext uri="{FF2B5EF4-FFF2-40B4-BE49-F238E27FC236}">
                <a16:creationId xmlns="" xmlns:a16="http://schemas.microsoft.com/office/drawing/2014/main" id="{30130B3A-DC0D-49EE-9320-DCCB84F96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954463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el-GR" sz="1800" b="1" dirty="0">
                <a:solidFill>
                  <a:srgbClr val="008080"/>
                </a:solidFill>
                <a:cs typeface="Calibri" panose="020F0502020204030204" pitchFamily="34" charset="0"/>
              </a:rPr>
              <a:t>… svømming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="" xmlns:a16="http://schemas.microsoft.com/office/drawing/2014/main" id="{01D24D6A-5E34-435D-9093-AF8F07C02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727700"/>
            <a:ext cx="316835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l-GR" sz="1800" b="1" dirty="0" smtClean="0">
                <a:solidFill>
                  <a:srgbClr val="008080"/>
                </a:solidFill>
              </a:rPr>
              <a:t>... effektiv </a:t>
            </a:r>
            <a:r>
              <a:rPr lang="da-DK" altLang="el-GR" sz="1800" b="1" dirty="0">
                <a:solidFill>
                  <a:srgbClr val="008080"/>
                </a:solidFill>
              </a:rPr>
              <a:t>forflytning til lands og til vanns</a:t>
            </a:r>
            <a:endParaRPr lang="el-GR" altLang="el-GR" sz="1800" b="1" dirty="0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="" xmlns:a16="http://schemas.microsoft.com/office/drawing/2014/main" id="{C56C06D2-E852-41A2-BC8D-6702050C1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2578100"/>
            <a:ext cx="197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b="1" dirty="0" smtClean="0">
                <a:solidFill>
                  <a:srgbClr val="008080"/>
                </a:solidFill>
              </a:rPr>
              <a:t>… å </a:t>
            </a:r>
            <a:r>
              <a:rPr lang="en-US" altLang="el-GR" sz="1800" b="1" dirty="0" err="1">
                <a:solidFill>
                  <a:srgbClr val="008080"/>
                </a:solidFill>
              </a:rPr>
              <a:t>kutte</a:t>
            </a:r>
            <a:r>
              <a:rPr lang="en-US" altLang="el-GR" sz="1800" b="1" dirty="0">
                <a:solidFill>
                  <a:srgbClr val="008080"/>
                </a:solidFill>
              </a:rPr>
              <a:t> </a:t>
            </a:r>
            <a:r>
              <a:rPr lang="en-US" altLang="el-GR" sz="1800" b="1" dirty="0" err="1">
                <a:solidFill>
                  <a:srgbClr val="008080"/>
                </a:solidFill>
              </a:rPr>
              <a:t>gress</a:t>
            </a:r>
            <a:r>
              <a:rPr lang="en-US" altLang="el-GR" sz="1800" b="1" dirty="0">
                <a:solidFill>
                  <a:srgbClr val="008080"/>
                </a:solidFill>
              </a:rPr>
              <a:t>!</a:t>
            </a:r>
            <a:r>
              <a:rPr lang="en-US" altLang="el-GR" sz="1800" b="1" dirty="0">
                <a:solidFill>
                  <a:srgbClr val="008080"/>
                </a:solidFill>
                <a:latin typeface="Segoe Print" panose="02000600000000000000" pitchFamily="2" charset="0"/>
              </a:rPr>
              <a:t> </a:t>
            </a:r>
            <a:endParaRPr lang="el-GR" altLang="el-GR" sz="1800" b="1" dirty="0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="" xmlns:a16="http://schemas.microsoft.com/office/drawing/2014/main" id="{4D11C6FE-5741-407F-BBF1-B2E293ED4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131" y="4434321"/>
            <a:ext cx="198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l-GR" sz="1800" b="1" dirty="0" smtClean="0">
                <a:solidFill>
                  <a:srgbClr val="008080"/>
                </a:solidFill>
              </a:rPr>
              <a:t>... så </a:t>
            </a:r>
            <a:r>
              <a:rPr lang="da-DK" altLang="el-GR" sz="1800" b="1" dirty="0">
                <a:solidFill>
                  <a:srgbClr val="008080"/>
                </a:solidFill>
              </a:rPr>
              <a:t>den lett kan oppdage fiender mens den beiter.</a:t>
            </a:r>
            <a:endParaRPr lang="el-GR" altLang="el-GR" sz="1800" b="1" dirty="0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pic>
        <p:nvPicPr>
          <p:cNvPr id="29" name="Εικόνα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3 - Θέση περιεχομένου" descr="anatomia.jpg">
            <a:extLst>
              <a:ext uri="{FF2B5EF4-FFF2-40B4-BE49-F238E27FC236}">
                <a16:creationId xmlns="" xmlns:a16="http://schemas.microsoft.com/office/drawing/2014/main" id="{864A2AF2-0E39-40BF-922F-0D1AE2F44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6696075" cy="4849813"/>
          </a:xfrm>
        </p:spPr>
      </p:pic>
      <p:grpSp>
        <p:nvGrpSpPr>
          <p:cNvPr id="31747" name="4 - Ομάδα">
            <a:extLst>
              <a:ext uri="{FF2B5EF4-FFF2-40B4-BE49-F238E27FC236}">
                <a16:creationId xmlns="" xmlns:a16="http://schemas.microsoft.com/office/drawing/2014/main" id="{2970BD9A-669D-44B0-BF0F-2DAD45C41EDE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6" name="5 - Ορθογώνιο">
              <a:extLst>
                <a:ext uri="{FF2B5EF4-FFF2-40B4-BE49-F238E27FC236}">
                  <a16:creationId xmlns="" xmlns:a16="http://schemas.microsoft.com/office/drawing/2014/main" id="{B707FCB3-A2DF-4E53-9A34-989694EF7D4A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31764" name="Picture 12">
              <a:extLst>
                <a:ext uri="{FF2B5EF4-FFF2-40B4-BE49-F238E27FC236}">
                  <a16:creationId xmlns="" xmlns:a16="http://schemas.microsoft.com/office/drawing/2014/main" id="{F7F5E11E-B368-40DF-9D44-47FF8CC32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8" name="1 - Τίτλος">
            <a:extLst>
              <a:ext uri="{FF2B5EF4-FFF2-40B4-BE49-F238E27FC236}">
                <a16:creationId xmlns="" xmlns:a16="http://schemas.microsoft.com/office/drawing/2014/main" id="{CC302C09-B137-4194-B87C-92BF46C0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0"/>
            <a:ext cx="6192837" cy="881063"/>
          </a:xfrm>
        </p:spPr>
        <p:txBody>
          <a:bodyPr/>
          <a:lstStyle/>
          <a:p>
            <a:pPr eaLnBrk="1" hangingPunct="1"/>
            <a:r>
              <a:rPr lang="en-US" altLang="el-GR" sz="2800" b="1">
                <a:solidFill>
                  <a:srgbClr val="C00000"/>
                </a:solidFill>
              </a:rPr>
              <a:t>Like eller ulike?</a:t>
            </a:r>
            <a:endParaRPr lang="el-GR" altLang="el-GR" sz="2800" b="1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pic>
        <p:nvPicPr>
          <p:cNvPr id="31749" name="Picture 4" descr="head">
            <a:extLst>
              <a:ext uri="{FF2B5EF4-FFF2-40B4-BE49-F238E27FC236}">
                <a16:creationId xmlns="" xmlns:a16="http://schemas.microsoft.com/office/drawing/2014/main" id="{A58537E6-F148-4EBF-8E9F-F0C509D5E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7714">
            <a:off x="7759700" y="1268413"/>
            <a:ext cx="14763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9 - Ομάδα">
            <a:extLst>
              <a:ext uri="{FF2B5EF4-FFF2-40B4-BE49-F238E27FC236}">
                <a16:creationId xmlns="" xmlns:a16="http://schemas.microsoft.com/office/drawing/2014/main" id="{F29E5D04-BFA7-4276-AB45-7564D47971A5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1125538"/>
            <a:ext cx="3527425" cy="647700"/>
            <a:chOff x="4643955" y="1052498"/>
            <a:chExt cx="3528212" cy="648104"/>
          </a:xfrm>
        </p:grpSpPr>
        <p:sp>
          <p:nvSpPr>
            <p:cNvPr id="13" name="12 - Επεξήγηση με στρογγυλεμένο παραλληλόγραμμο">
              <a:extLst>
                <a:ext uri="{FF2B5EF4-FFF2-40B4-BE49-F238E27FC236}">
                  <a16:creationId xmlns="" xmlns:a16="http://schemas.microsoft.com/office/drawing/2014/main" id="{350D8045-95A4-4E4D-A44B-75AD187B9D89}"/>
                </a:ext>
              </a:extLst>
            </p:cNvPr>
            <p:cNvSpPr/>
            <p:nvPr/>
          </p:nvSpPr>
          <p:spPr>
            <a:xfrm>
              <a:off x="4643955" y="1052498"/>
              <a:ext cx="3383718" cy="648104"/>
            </a:xfrm>
            <a:prstGeom prst="wedgeRoundRectCallout">
              <a:avLst>
                <a:gd name="adj1" fmla="val 74792"/>
                <a:gd name="adj2" fmla="val 71078"/>
                <a:gd name="adj3" fmla="val 16667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31762" name="Text Box 10">
              <a:extLst>
                <a:ext uri="{FF2B5EF4-FFF2-40B4-BE49-F238E27FC236}">
                  <a16:creationId xmlns="" xmlns:a16="http://schemas.microsoft.com/office/drawing/2014/main" id="{181905F5-62CE-4DA4-96A9-8C0C7DFA8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960" y="1196521"/>
              <a:ext cx="3456207" cy="40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000" b="1" dirty="0" err="1">
                  <a:solidFill>
                    <a:srgbClr val="008080"/>
                  </a:solidFill>
                </a:rPr>
                <a:t>Noen</a:t>
              </a:r>
              <a:r>
                <a:rPr lang="en-US" altLang="el-GR" sz="2000" b="1" dirty="0">
                  <a:solidFill>
                    <a:srgbClr val="008080"/>
                  </a:solidFill>
                </a:rPr>
                <a:t> </a:t>
              </a:r>
              <a:r>
                <a:rPr lang="en-US" altLang="el-GR" sz="2000" b="1" dirty="0" err="1">
                  <a:solidFill>
                    <a:srgbClr val="008080"/>
                  </a:solidFill>
                </a:rPr>
                <a:t>likheter</a:t>
              </a:r>
              <a:r>
                <a:rPr lang="en-US" altLang="el-GR" sz="2000" b="1" dirty="0">
                  <a:solidFill>
                    <a:srgbClr val="008080"/>
                  </a:solidFill>
                </a:rPr>
                <a:t>?</a:t>
              </a:r>
              <a:endParaRPr lang="el-GR" altLang="el-GR" sz="2000" b="1" dirty="0">
                <a:solidFill>
                  <a:srgbClr val="008080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31751" name="14 - TextBox">
            <a:extLst>
              <a:ext uri="{FF2B5EF4-FFF2-40B4-BE49-F238E27FC236}">
                <a16:creationId xmlns="" xmlns:a16="http://schemas.microsoft.com/office/drawing/2014/main" id="{7037B463-81B2-47A9-917D-BA6B487BC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2924175"/>
            <a:ext cx="146154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err="1">
                <a:solidFill>
                  <a:srgbClr val="008080"/>
                </a:solidFill>
              </a:rPr>
              <a:t>Dverggås</a:t>
            </a:r>
            <a:endParaRPr lang="el-GR" altLang="el-GR" sz="2000" b="1" dirty="0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sp>
        <p:nvSpPr>
          <p:cNvPr id="31752" name="15 - TextBox">
            <a:extLst>
              <a:ext uri="{FF2B5EF4-FFF2-40B4-BE49-F238E27FC236}">
                <a16:creationId xmlns="" xmlns:a16="http://schemas.microsoft.com/office/drawing/2014/main" id="{7EE3AE13-B01D-492B-8547-77FE6B64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924175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dirty="0" err="1">
                <a:solidFill>
                  <a:srgbClr val="008080"/>
                </a:solidFill>
              </a:rPr>
              <a:t>Menneske</a:t>
            </a:r>
            <a:endParaRPr lang="el-GR" altLang="el-GR" sz="2000" b="1" dirty="0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31753" name="22 - Ομάδα">
            <a:extLst>
              <a:ext uri="{FF2B5EF4-FFF2-40B4-BE49-F238E27FC236}">
                <a16:creationId xmlns="" xmlns:a16="http://schemas.microsoft.com/office/drawing/2014/main" id="{86613179-2A19-43A6-A9CE-7F3987406338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4868863"/>
            <a:ext cx="1658937" cy="1844675"/>
            <a:chOff x="7484733" y="5013176"/>
            <a:chExt cx="1659267" cy="1844824"/>
          </a:xfrm>
        </p:grpSpPr>
        <p:pic>
          <p:nvPicPr>
            <p:cNvPr id="31756" name="17 - Εικόνα" descr="asking.jpg">
              <a:extLst>
                <a:ext uri="{FF2B5EF4-FFF2-40B4-BE49-F238E27FC236}">
                  <a16:creationId xmlns="" xmlns:a16="http://schemas.microsoft.com/office/drawing/2014/main" id="{510FC31C-1B12-4622-ADB2-ECD249FA9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733" y="5229200"/>
              <a:ext cx="1659267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7" name="18 - TextBox">
              <a:extLst>
                <a:ext uri="{FF2B5EF4-FFF2-40B4-BE49-F238E27FC236}">
                  <a16:creationId xmlns="" xmlns:a16="http://schemas.microsoft.com/office/drawing/2014/main" id="{C74A3CF5-8AB6-4704-98D2-CB2B0DC42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200" y="5013176"/>
              <a:ext cx="431886" cy="36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008080"/>
                  </a:solidFill>
                  <a:latin typeface="Segoe Print" panose="02000600000000000000" pitchFamily="2" charset="0"/>
                </a:rPr>
                <a:t>?</a:t>
              </a:r>
            </a:p>
          </p:txBody>
        </p:sp>
        <p:sp>
          <p:nvSpPr>
            <p:cNvPr id="31758" name="19 - TextBox">
              <a:extLst>
                <a:ext uri="{FF2B5EF4-FFF2-40B4-BE49-F238E27FC236}">
                  <a16:creationId xmlns="" xmlns:a16="http://schemas.microsoft.com/office/drawing/2014/main" id="{73D3AFC1-531E-404F-A74D-0C7644FBD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2114" y="5084619"/>
              <a:ext cx="431886" cy="36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008080"/>
                  </a:solidFill>
                  <a:latin typeface="Segoe Print" panose="02000600000000000000" pitchFamily="2" charset="0"/>
                </a:rPr>
                <a:t>?</a:t>
              </a:r>
            </a:p>
          </p:txBody>
        </p:sp>
        <p:sp>
          <p:nvSpPr>
            <p:cNvPr id="31759" name="20 - TextBox">
              <a:extLst>
                <a:ext uri="{FF2B5EF4-FFF2-40B4-BE49-F238E27FC236}">
                  <a16:creationId xmlns="" xmlns:a16="http://schemas.microsoft.com/office/drawing/2014/main" id="{87BC9930-FF0B-459C-81F8-BD94A5597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1823" y="5229093"/>
              <a:ext cx="431886" cy="36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008080"/>
                  </a:solidFill>
                  <a:latin typeface="Segoe Print" panose="02000600000000000000" pitchFamily="2" charset="0"/>
                </a:rPr>
                <a:t>?</a:t>
              </a:r>
            </a:p>
          </p:txBody>
        </p:sp>
        <p:sp>
          <p:nvSpPr>
            <p:cNvPr id="31760" name="21 - TextBox">
              <a:extLst>
                <a:ext uri="{FF2B5EF4-FFF2-40B4-BE49-F238E27FC236}">
                  <a16:creationId xmlns="" xmlns:a16="http://schemas.microsoft.com/office/drawing/2014/main" id="{4953C1BE-7F59-4AD7-9D5A-0DEC79CEA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0805" y="5013176"/>
              <a:ext cx="431886" cy="36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008080"/>
                  </a:solidFill>
                  <a:latin typeface="Segoe Print" panose="02000600000000000000" pitchFamily="2" charset="0"/>
                </a:rPr>
                <a:t>?</a:t>
              </a:r>
            </a:p>
          </p:txBody>
        </p:sp>
      </p:grpSp>
      <p:pic>
        <p:nvPicPr>
          <p:cNvPr id="31754" name="Εικόνα 20">
            <a:extLst>
              <a:ext uri="{FF2B5EF4-FFF2-40B4-BE49-F238E27FC236}">
                <a16:creationId xmlns="" xmlns:a16="http://schemas.microsoft.com/office/drawing/2014/main" id="{9ACFE576-E9F4-4125-979B-25372DAE64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 descr="Καμβάς">
            <a:extLst>
              <a:ext uri="{FF2B5EF4-FFF2-40B4-BE49-F238E27FC236}">
                <a16:creationId xmlns="" xmlns:a16="http://schemas.microsoft.com/office/drawing/2014/main" id="{8A0FE667-978A-40EA-8F2B-F4E5E310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33796" name="2 - Θέση περιεχομένου">
            <a:extLst>
              <a:ext uri="{FF2B5EF4-FFF2-40B4-BE49-F238E27FC236}">
                <a16:creationId xmlns="" xmlns:a16="http://schemas.microsoft.com/office/drawing/2014/main" id="{B9C15432-6FCB-49B3-A094-86FCF04B39FE}"/>
              </a:ext>
            </a:extLst>
          </p:cNvPr>
          <p:cNvSpPr>
            <a:spLocks/>
          </p:cNvSpPr>
          <p:nvPr/>
        </p:nvSpPr>
        <p:spPr bwMode="auto">
          <a:xfrm>
            <a:off x="501650" y="1295400"/>
            <a:ext cx="82296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l-GR" sz="2000"/>
          </a:p>
          <a:p>
            <a:endParaRPr lang="el-GR" altLang="el-GR" sz="2000"/>
          </a:p>
        </p:txBody>
      </p:sp>
      <p:pic>
        <p:nvPicPr>
          <p:cNvPr id="33797" name="3 - Εικόνα" descr="two_.jpg">
            <a:extLst>
              <a:ext uri="{FF2B5EF4-FFF2-40B4-BE49-F238E27FC236}">
                <a16:creationId xmlns="" xmlns:a16="http://schemas.microsoft.com/office/drawing/2014/main" id="{7FB8D7EE-4D70-4F6B-8644-95BAE49ED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r="4227" b="18575"/>
          <a:stretch>
            <a:fillRect/>
          </a:stretch>
        </p:blipFill>
        <p:spPr bwMode="auto">
          <a:xfrm>
            <a:off x="2249213" y="1862138"/>
            <a:ext cx="42926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Εικόνα 11">
            <a:extLst>
              <a:ext uri="{FF2B5EF4-FFF2-40B4-BE49-F238E27FC236}">
                <a16:creationId xmlns="" xmlns:a16="http://schemas.microsoft.com/office/drawing/2014/main" id="{ADB56BC5-A388-4917-9E08-B46E07AF8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360988"/>
            <a:ext cx="21399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10 - TextBox">
            <a:extLst>
              <a:ext uri="{FF2B5EF4-FFF2-40B4-BE49-F238E27FC236}">
                <a16:creationId xmlns="" xmlns:a16="http://schemas.microsoft.com/office/drawing/2014/main" id="{F9C70ACB-42AC-4000-96FE-A31D762B8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391150"/>
            <a:ext cx="41973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nb-NO" altLang="en-US" sz="1400" dirty="0"/>
              <a:t>Denne utgaven er produsert som en del av et Norsk-Gresk dverggåsprosjekt som er et bilateralt samarbeid mellom Hellas og Norge for bevaring av dverggås. Det er finansiert av Miljødirektoratet gjennom Norsk Ornitologisk Forening / BirdLife Norge.</a:t>
            </a:r>
            <a:endParaRPr lang="nb-NO" altLang="el-GR" sz="1400" dirty="0"/>
          </a:p>
        </p:txBody>
      </p:sp>
      <p:pic>
        <p:nvPicPr>
          <p:cNvPr id="33801" name="Εικόνα 8">
            <a:extLst>
              <a:ext uri="{FF2B5EF4-FFF2-40B4-BE49-F238E27FC236}">
                <a16:creationId xmlns="" xmlns:a16="http://schemas.microsoft.com/office/drawing/2014/main" id="{2E2BEFC1-3BFF-404C-8E7E-19383AA76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360988"/>
            <a:ext cx="1182688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14" y="5312755"/>
            <a:ext cx="1297307" cy="12973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43 - Ομάδα">
            <a:extLst>
              <a:ext uri="{FF2B5EF4-FFF2-40B4-BE49-F238E27FC236}">
                <a16:creationId xmlns="" xmlns:a16="http://schemas.microsoft.com/office/drawing/2014/main" id="{E5E49818-055B-4D85-836F-989C63687C7A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41" name="40 - Ορθογώνιο">
              <a:extLst>
                <a:ext uri="{FF2B5EF4-FFF2-40B4-BE49-F238E27FC236}">
                  <a16:creationId xmlns="" xmlns:a16="http://schemas.microsoft.com/office/drawing/2014/main" id="{97527786-9E83-4DBF-B610-0945CA9987D1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5146" name="Picture 12">
              <a:extLst>
                <a:ext uri="{FF2B5EF4-FFF2-40B4-BE49-F238E27FC236}">
                  <a16:creationId xmlns="" xmlns:a16="http://schemas.microsoft.com/office/drawing/2014/main" id="{D5490AA8-3E13-4691-BE66-9D9DE1EE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1 - Τίτλος">
            <a:extLst>
              <a:ext uri="{FF2B5EF4-FFF2-40B4-BE49-F238E27FC236}">
                <a16:creationId xmlns="" xmlns:a16="http://schemas.microsoft.com/office/drawing/2014/main" id="{DF18B859-273F-4F9E-9F26-3053078F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88913"/>
            <a:ext cx="6553200" cy="633412"/>
          </a:xfrm>
        </p:spPr>
        <p:txBody>
          <a:bodyPr/>
          <a:lstStyle/>
          <a:p>
            <a:pPr eaLnBrk="1" hangingPunct="1"/>
            <a:r>
              <a:rPr lang="en-US" altLang="el-GR" sz="2800"/>
              <a:t>Fuglenes historie</a:t>
            </a:r>
            <a:endParaRPr lang="el-GR" altLang="el-GR" sz="2800" b="1">
              <a:solidFill>
                <a:srgbClr val="CC3300"/>
              </a:solidFill>
              <a:latin typeface="Segoe Print" panose="02000600000000000000" pitchFamily="2" charset="0"/>
            </a:endParaRPr>
          </a:p>
        </p:txBody>
      </p:sp>
      <p:sp>
        <p:nvSpPr>
          <p:cNvPr id="5124" name="2 - Θέση περιεχομένου">
            <a:extLst>
              <a:ext uri="{FF2B5EF4-FFF2-40B4-BE49-F238E27FC236}">
                <a16:creationId xmlns="" xmlns:a16="http://schemas.microsoft.com/office/drawing/2014/main" id="{0C009BC7-3D95-49A9-A5B1-8D4B1651B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663"/>
            <a:ext cx="9144000" cy="431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l-GR" sz="2000"/>
              <a:t>Når oppstod fuglene??</a:t>
            </a:r>
            <a:endParaRPr lang="el-GR" altLang="el-GR"/>
          </a:p>
        </p:txBody>
      </p:sp>
      <p:sp>
        <p:nvSpPr>
          <p:cNvPr id="3077" name="3 - TextBox">
            <a:extLst>
              <a:ext uri="{FF2B5EF4-FFF2-40B4-BE49-F238E27FC236}">
                <a16:creationId xmlns="" xmlns:a16="http://schemas.microsoft.com/office/drawing/2014/main" id="{34FF1431-B90F-471F-9B91-F58223B9D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22413"/>
            <a:ext cx="89646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el-GR" sz="1800" dirty="0"/>
              <a:t>For millioner av år siden, (135-155.000.000) lever en liten tobent reptil blant dinosaurene. Etter hvert som tiden gikk utviklet de harde hornplatene seg til myke fjær. Vingene dens tillot den å  glidefly mellom greiner og trær.</a:t>
            </a:r>
            <a:endParaRPr lang="el-GR" alt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2" descr="C:\Users\EUGENIA\Desktop\new\skitsa_gia_ppt\arxaios_ena.jpg">
            <a:extLst>
              <a:ext uri="{FF2B5EF4-FFF2-40B4-BE49-F238E27FC236}">
                <a16:creationId xmlns="" xmlns:a16="http://schemas.microsoft.com/office/drawing/2014/main" id="{8946CB2D-9C90-4C86-92FC-73B3A714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24188"/>
            <a:ext cx="29241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2 - Θέση περιεχομένου">
            <a:extLst>
              <a:ext uri="{FF2B5EF4-FFF2-40B4-BE49-F238E27FC236}">
                <a16:creationId xmlns="" xmlns:a16="http://schemas.microsoft.com/office/drawing/2014/main" id="{F6A44D6F-827B-49AD-A3D4-498C79F99983}"/>
              </a:ext>
            </a:extLst>
          </p:cNvPr>
          <p:cNvSpPr txBox="1">
            <a:spLocks/>
          </p:cNvSpPr>
          <p:nvPr/>
        </p:nvSpPr>
        <p:spPr bwMode="auto">
          <a:xfrm>
            <a:off x="2124075" y="3933825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el-GR" sz="1800" dirty="0"/>
              <a:t>Vinger</a:t>
            </a:r>
            <a:endParaRPr lang="el-GR" alt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0" name="Text Box 7">
            <a:extLst>
              <a:ext uri="{FF2B5EF4-FFF2-40B4-BE49-F238E27FC236}">
                <a16:creationId xmlns="" xmlns:a16="http://schemas.microsoft.com/office/drawing/2014/main" id="{E3B25FFE-9C86-43B7-AA9C-79CC43FB1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376" y="4495006"/>
            <a:ext cx="1881163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l-GR" sz="1800" dirty="0" err="1"/>
              <a:t>Stor</a:t>
            </a:r>
            <a:r>
              <a:rPr lang="en-US" altLang="el-GR" sz="1800" dirty="0"/>
              <a:t> </a:t>
            </a:r>
            <a:r>
              <a:rPr lang="en-US" altLang="el-GR" sz="1800" dirty="0" err="1"/>
              <a:t>som</a:t>
            </a:r>
            <a:r>
              <a:rPr lang="en-US" altLang="el-GR" sz="1800" dirty="0"/>
              <a:t> </a:t>
            </a:r>
            <a:r>
              <a:rPr lang="en-US" altLang="el-GR" sz="1800" dirty="0" err="1"/>
              <a:t>en</a:t>
            </a:r>
            <a:r>
              <a:rPr lang="en-US" altLang="el-GR" sz="1800" dirty="0"/>
              <a:t> </a:t>
            </a:r>
            <a:r>
              <a:rPr lang="en-US" altLang="el-GR" sz="1800" dirty="0" err="1"/>
              <a:t>kråke</a:t>
            </a:r>
            <a:endParaRPr lang="el-GR" alt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1" name="Text Box 8">
            <a:extLst>
              <a:ext uri="{FF2B5EF4-FFF2-40B4-BE49-F238E27FC236}">
                <a16:creationId xmlns="" xmlns:a16="http://schemas.microsoft.com/office/drawing/2014/main" id="{77608A8A-AD1B-4901-A01D-2222EA1E8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955" y="3155590"/>
            <a:ext cx="165576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el-GR" sz="1800" dirty="0"/>
              <a:t>M</a:t>
            </a:r>
            <a:r>
              <a:rPr lang="en-US" altLang="el-GR" sz="1800" dirty="0" err="1"/>
              <a:t>ange</a:t>
            </a:r>
            <a:r>
              <a:rPr lang="en-US" altLang="el-GR" sz="1800" dirty="0"/>
              <a:t> tenner</a:t>
            </a:r>
            <a:endParaRPr lang="el-GR" alt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2" name="Text Box 9">
            <a:extLst>
              <a:ext uri="{FF2B5EF4-FFF2-40B4-BE49-F238E27FC236}">
                <a16:creationId xmlns="" xmlns:a16="http://schemas.microsoft.com/office/drawing/2014/main" id="{95C50F31-A99D-4584-B81A-40BD5D6F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5953125"/>
            <a:ext cx="15128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el-GR" sz="1800" dirty="0"/>
              <a:t>Lang hale</a:t>
            </a:r>
            <a:endParaRPr lang="el-GR" alt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3" name="Text Box 10">
            <a:extLst>
              <a:ext uri="{FF2B5EF4-FFF2-40B4-BE49-F238E27FC236}">
                <a16:creationId xmlns="" xmlns:a16="http://schemas.microsoft.com/office/drawing/2014/main" id="{8E7680F2-F5AE-4258-A296-DE9EB53B3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5213350"/>
            <a:ext cx="251936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el-GR" sz="1800" dirty="0"/>
              <a:t>Fjær på hele kroppen</a:t>
            </a:r>
            <a:endParaRPr lang="el-GR" alt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4" name="Text Box 11">
            <a:extLst>
              <a:ext uri="{FF2B5EF4-FFF2-40B4-BE49-F238E27FC236}">
                <a16:creationId xmlns="" xmlns:a16="http://schemas.microsoft.com/office/drawing/2014/main" id="{33F1DC2D-F41F-434D-A6DB-ABE7DFFC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889" y="5474718"/>
            <a:ext cx="2298699" cy="104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el-GR" sz="1800" dirty="0"/>
              <a:t>Krumme klør slik som fuglene som sitter på grener eller klatrer</a:t>
            </a:r>
            <a:endParaRPr lang="el-GR" alt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11 - Ευθύγραμμο βέλος σύνδεσης">
            <a:extLst>
              <a:ext uri="{FF2B5EF4-FFF2-40B4-BE49-F238E27FC236}">
                <a16:creationId xmlns="" xmlns:a16="http://schemas.microsoft.com/office/drawing/2014/main" id="{FE73846F-6468-4E16-9D04-AE4CB446DD23}"/>
              </a:ext>
            </a:extLst>
          </p:cNvPr>
          <p:cNvCxnSpPr/>
          <p:nvPr/>
        </p:nvCxnSpPr>
        <p:spPr>
          <a:xfrm flipH="1">
            <a:off x="6117039" y="3384585"/>
            <a:ext cx="768352" cy="1433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>
            <a:extLst>
              <a:ext uri="{FF2B5EF4-FFF2-40B4-BE49-F238E27FC236}">
                <a16:creationId xmlns="" xmlns:a16="http://schemas.microsoft.com/office/drawing/2014/main" id="{6D59E67A-D4D5-43B2-BEE7-56D01159D984}"/>
              </a:ext>
            </a:extLst>
          </p:cNvPr>
          <p:cNvCxnSpPr/>
          <p:nvPr/>
        </p:nvCxnSpPr>
        <p:spPr>
          <a:xfrm flipH="1">
            <a:off x="5305713" y="5953125"/>
            <a:ext cx="1541176" cy="6469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>
            <a:extLst>
              <a:ext uri="{FF2B5EF4-FFF2-40B4-BE49-F238E27FC236}">
                <a16:creationId xmlns="" xmlns:a16="http://schemas.microsoft.com/office/drawing/2014/main" id="{7B7E62AC-F329-4C72-8C0D-C4B5054EE1E2}"/>
              </a:ext>
            </a:extLst>
          </p:cNvPr>
          <p:cNvCxnSpPr/>
          <p:nvPr/>
        </p:nvCxnSpPr>
        <p:spPr>
          <a:xfrm>
            <a:off x="2916238" y="4221163"/>
            <a:ext cx="715962" cy="28733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>
            <a:extLst>
              <a:ext uri="{FF2B5EF4-FFF2-40B4-BE49-F238E27FC236}">
                <a16:creationId xmlns="" xmlns:a16="http://schemas.microsoft.com/office/drawing/2014/main" id="{D502E3D2-1B35-439C-8A8C-11CEC9223932}"/>
              </a:ext>
            </a:extLst>
          </p:cNvPr>
          <p:cNvCxnSpPr/>
          <p:nvPr/>
        </p:nvCxnSpPr>
        <p:spPr>
          <a:xfrm>
            <a:off x="2916238" y="5445125"/>
            <a:ext cx="935037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>
            <a:extLst>
              <a:ext uri="{FF2B5EF4-FFF2-40B4-BE49-F238E27FC236}">
                <a16:creationId xmlns="" xmlns:a16="http://schemas.microsoft.com/office/drawing/2014/main" id="{1E6FB27F-AEFC-4CAF-BF9D-A70C34324E39}"/>
              </a:ext>
            </a:extLst>
          </p:cNvPr>
          <p:cNvCxnSpPr/>
          <p:nvPr/>
        </p:nvCxnSpPr>
        <p:spPr>
          <a:xfrm>
            <a:off x="2339975" y="6165850"/>
            <a:ext cx="803275" cy="76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>
            <a:extLst>
              <a:ext uri="{FF2B5EF4-FFF2-40B4-BE49-F238E27FC236}">
                <a16:creationId xmlns="" xmlns:a16="http://schemas.microsoft.com/office/drawing/2014/main" id="{37AE50CD-2BE0-47EF-8D49-B9C0CEBAF074}"/>
              </a:ext>
            </a:extLst>
          </p:cNvPr>
          <p:cNvCxnSpPr/>
          <p:nvPr/>
        </p:nvCxnSpPr>
        <p:spPr>
          <a:xfrm>
            <a:off x="6443808" y="5322745"/>
            <a:ext cx="0" cy="134143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lgDash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>
            <a:extLst>
              <a:ext uri="{FF2B5EF4-FFF2-40B4-BE49-F238E27FC236}">
                <a16:creationId xmlns="" xmlns:a16="http://schemas.microsoft.com/office/drawing/2014/main" id="{6C11A852-C285-4E4D-B45F-DF1DE97494DD}"/>
              </a:ext>
            </a:extLst>
          </p:cNvPr>
          <p:cNvCxnSpPr/>
          <p:nvPr/>
        </p:nvCxnSpPr>
        <p:spPr>
          <a:xfrm flipV="1">
            <a:off x="6444237" y="3105663"/>
            <a:ext cx="0" cy="180022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lgDash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46 - TextBox">
            <a:extLst>
              <a:ext uri="{FF2B5EF4-FFF2-40B4-BE49-F238E27FC236}">
                <a16:creationId xmlns="" xmlns:a16="http://schemas.microsoft.com/office/drawing/2014/main" id="{5A293607-15B5-42DD-94D1-0B6B363A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24138"/>
            <a:ext cx="82089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el-GR" sz="1800" b="1" i="1" dirty="0"/>
              <a:t>Archaeopteryx</a:t>
            </a:r>
            <a:r>
              <a:rPr lang="da-DK" altLang="el-GR" sz="1800" b="1" dirty="0"/>
              <a:t> liknet de andre reptilene men hadde også noen egenskaper vi kan finne hos fugler i dag. Hvordan så den ut?</a:t>
            </a:r>
            <a:endParaRPr lang="el-GR" altLang="el-GR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93" name="47 - TextBox">
            <a:extLst>
              <a:ext uri="{FF2B5EF4-FFF2-40B4-BE49-F238E27FC236}">
                <a16:creationId xmlns="" xmlns:a16="http://schemas.microsoft.com/office/drawing/2014/main" id="{04720D55-CFB5-41DD-8FA2-40F3B144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144712"/>
            <a:ext cx="36718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l-GR" sz="1800" dirty="0" err="1"/>
              <a:t>Navnet</a:t>
            </a:r>
            <a:r>
              <a:rPr lang="en-US" altLang="el-GR" sz="1800" dirty="0"/>
              <a:t> dens </a:t>
            </a:r>
            <a:r>
              <a:rPr lang="en-US" altLang="el-GR" sz="1800" dirty="0" err="1"/>
              <a:t>er</a:t>
            </a:r>
            <a:r>
              <a:rPr lang="en-US" altLang="el-GR" sz="1800" dirty="0"/>
              <a:t>: </a:t>
            </a:r>
            <a:r>
              <a:rPr lang="en-US" altLang="el-GR" sz="1800" b="1" i="1" dirty="0">
                <a:solidFill>
                  <a:srgbClr val="FFC000"/>
                </a:solidFill>
              </a:rPr>
              <a:t>Archaeopteryx!</a:t>
            </a:r>
            <a:endParaRPr lang="el-GR" altLang="el-GR" sz="2000" b="1" i="1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25 - TextBox">
            <a:extLst>
              <a:ext uri="{FF2B5EF4-FFF2-40B4-BE49-F238E27FC236}">
                <a16:creationId xmlns="" xmlns:a16="http://schemas.microsoft.com/office/drawing/2014/main" id="{3C7852DE-EBD4-4C3F-A91C-ACB84BC6A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759" y="4930633"/>
            <a:ext cx="24479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l-GR" sz="1800" dirty="0"/>
              <a:t>Ca. 60 cm</a:t>
            </a:r>
            <a:endParaRPr lang="el-GR" alt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43" name="Εικόνα 27">
            <a:extLst>
              <a:ext uri="{FF2B5EF4-FFF2-40B4-BE49-F238E27FC236}">
                <a16:creationId xmlns="" xmlns:a16="http://schemas.microsoft.com/office/drawing/2014/main" id="{419FE437-14A2-4AB5-B306-EED96A82C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Εικόνα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/>
      <p:bldP spid="3080" grpId="0"/>
      <p:bldP spid="3081" grpId="0"/>
      <p:bldP spid="3082" grpId="0"/>
      <p:bldP spid="3083" grpId="0"/>
      <p:bldP spid="3084" grpId="0"/>
      <p:bldP spid="3092" grpId="0"/>
      <p:bldP spid="309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11 - Ομάδα">
            <a:extLst>
              <a:ext uri="{FF2B5EF4-FFF2-40B4-BE49-F238E27FC236}">
                <a16:creationId xmlns="" xmlns:a16="http://schemas.microsoft.com/office/drawing/2014/main" id="{A0CC9877-52B8-4C8C-A45B-6619AF952C98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13" name="12 - Ορθογώνιο">
              <a:extLst>
                <a:ext uri="{FF2B5EF4-FFF2-40B4-BE49-F238E27FC236}">
                  <a16:creationId xmlns="" xmlns:a16="http://schemas.microsoft.com/office/drawing/2014/main" id="{41E89AE1-C254-433A-8F4A-3BF9376661FD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7184" name="Picture 12">
              <a:extLst>
                <a:ext uri="{FF2B5EF4-FFF2-40B4-BE49-F238E27FC236}">
                  <a16:creationId xmlns="" xmlns:a16="http://schemas.microsoft.com/office/drawing/2014/main" id="{7C41AD75-8990-4E1F-86B4-A138D3BC4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1 - Τίτλος">
            <a:extLst>
              <a:ext uri="{FF2B5EF4-FFF2-40B4-BE49-F238E27FC236}">
                <a16:creationId xmlns="" xmlns:a16="http://schemas.microsoft.com/office/drawing/2014/main" id="{B0F12DFE-C2C6-4213-ADF2-458EB0CB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18" y="103189"/>
            <a:ext cx="5118047" cy="652462"/>
          </a:xfrm>
        </p:spPr>
        <p:txBody>
          <a:bodyPr/>
          <a:lstStyle/>
          <a:p>
            <a:pPr eaLnBrk="1" hangingPunct="1"/>
            <a:r>
              <a:rPr lang="en-US" altLang="el-GR" sz="2800" b="1" dirty="0" err="1">
                <a:solidFill>
                  <a:srgbClr val="C00000"/>
                </a:solidFill>
              </a:rPr>
              <a:t>Grunnleggende</a:t>
            </a:r>
            <a:r>
              <a:rPr lang="en-US" altLang="el-GR" sz="2800" b="1" dirty="0">
                <a:solidFill>
                  <a:srgbClr val="C00000"/>
                </a:solidFill>
              </a:rPr>
              <a:t> </a:t>
            </a:r>
            <a:r>
              <a:rPr lang="en-US" altLang="el-GR" sz="2800" b="1" dirty="0" err="1">
                <a:solidFill>
                  <a:srgbClr val="C00000"/>
                </a:solidFill>
              </a:rPr>
              <a:t>egenskaper</a:t>
            </a:r>
            <a:r>
              <a:rPr lang="en-US" altLang="el-GR" sz="2800" b="1" dirty="0">
                <a:solidFill>
                  <a:srgbClr val="C00000"/>
                </a:solidFill>
              </a:rPr>
              <a:t> (a)</a:t>
            </a:r>
            <a:endParaRPr lang="el-GR" altLang="el-GR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4100" name="3 - TextBox">
            <a:extLst>
              <a:ext uri="{FF2B5EF4-FFF2-40B4-BE49-F238E27FC236}">
                <a16:creationId xmlns="" xmlns:a16="http://schemas.microsoft.com/office/drawing/2014/main" id="{4257C193-8DA0-4748-95A0-BA7E92F1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462213"/>
            <a:ext cx="6337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Nebb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</a:t>
            </a:r>
          </a:p>
          <a:p>
            <a:pPr eaLnBrk="1" hangingPunct="1">
              <a:defRPr/>
            </a:pPr>
            <a:r>
              <a:rPr lang="da-DK" dirty="0">
                <a:latin typeface="+mn-lt"/>
              </a:rPr>
              <a:t>En spesiel egenskap hos fuglene gjør det enkelt å gjenkjenne dem. Nebbet har ikke tenner som kan felles, og er dekket med keratin (slik som våre negler). </a:t>
            </a:r>
          </a:p>
          <a:p>
            <a:pPr eaLnBrk="1" hangingPunct="1">
              <a:defRPr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Kjenner du noen annen type dyr som har nebb?</a:t>
            </a:r>
            <a:endParaRPr lang="el-GR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01" name="4 - TextBox">
            <a:extLst>
              <a:ext uri="{FF2B5EF4-FFF2-40B4-BE49-F238E27FC236}">
                <a16:creationId xmlns="" xmlns:a16="http://schemas.microsoft.com/office/drawing/2014/main" id="{CB4E3551-C52B-4F73-94D2-EFC24D9D3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365625"/>
            <a:ext cx="5832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Bein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sz="1800" dirty="0"/>
              <a:t>Det er et stort mangfold i form på fuglenes føtter og tær, tilpasset hver arts atferd.</a:t>
            </a:r>
            <a:endParaRPr lang="el-GR" altLang="el-GR" sz="1800" dirty="0"/>
          </a:p>
        </p:txBody>
      </p:sp>
      <p:pic>
        <p:nvPicPr>
          <p:cNvPr id="4103" name="9 - Εικόνα" descr="ramfos_papia_dio.jpg">
            <a:extLst>
              <a:ext uri="{FF2B5EF4-FFF2-40B4-BE49-F238E27FC236}">
                <a16:creationId xmlns="" xmlns:a16="http://schemas.microsoft.com/office/drawing/2014/main" id="{8E72C8AA-C9E6-4841-8809-CC87C50EF6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20161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20 - Εικόνα" descr="legs.jpg">
            <a:extLst>
              <a:ext uri="{FF2B5EF4-FFF2-40B4-BE49-F238E27FC236}">
                <a16:creationId xmlns="" xmlns:a16="http://schemas.microsoft.com/office/drawing/2014/main" id="{0D9F4AB8-ABD5-428D-A50A-D366E315A7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139223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5 - Ομάδα">
            <a:extLst>
              <a:ext uri="{FF2B5EF4-FFF2-40B4-BE49-F238E27FC236}">
                <a16:creationId xmlns="" xmlns:a16="http://schemas.microsoft.com/office/drawing/2014/main" id="{CE9F2118-2DD6-4ADB-ADFE-EA71C9D6C6DE}"/>
              </a:ext>
            </a:extLst>
          </p:cNvPr>
          <p:cNvGrpSpPr>
            <a:grpSpLocks/>
          </p:cNvGrpSpPr>
          <p:nvPr/>
        </p:nvGrpSpPr>
        <p:grpSpPr bwMode="auto">
          <a:xfrm>
            <a:off x="1792288" y="1196975"/>
            <a:ext cx="7380287" cy="1090613"/>
            <a:chOff x="1763713" y="1196975"/>
            <a:chExt cx="7380287" cy="1090613"/>
          </a:xfrm>
        </p:grpSpPr>
        <p:pic>
          <p:nvPicPr>
            <p:cNvPr id="7179" name="Picture 9" descr="head">
              <a:extLst>
                <a:ext uri="{FF2B5EF4-FFF2-40B4-BE49-F238E27FC236}">
                  <a16:creationId xmlns="" xmlns:a16="http://schemas.microsoft.com/office/drawing/2014/main" id="{BB18B3A0-C94C-4FA8-9B4A-FC7E117DE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625" y="1196975"/>
              <a:ext cx="1476375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0" name="14 - Ομάδα">
              <a:extLst>
                <a:ext uri="{FF2B5EF4-FFF2-40B4-BE49-F238E27FC236}">
                  <a16:creationId xmlns="" xmlns:a16="http://schemas.microsoft.com/office/drawing/2014/main" id="{DB23EA38-463F-4E13-A0B4-4DF85000A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3713" y="1268413"/>
              <a:ext cx="5256212" cy="865187"/>
              <a:chOff x="1763713" y="1268413"/>
              <a:chExt cx="5256212" cy="865187"/>
            </a:xfrm>
          </p:grpSpPr>
          <p:sp>
            <p:nvSpPr>
              <p:cNvPr id="23" name="22 - Επεξήγηση με στρογγυλεμένο παραλληλόγραμμο">
                <a:extLst>
                  <a:ext uri="{FF2B5EF4-FFF2-40B4-BE49-F238E27FC236}">
                    <a16:creationId xmlns="" xmlns:a16="http://schemas.microsoft.com/office/drawing/2014/main" id="{D96CF838-DE21-40C5-93C2-728E660D97A9}"/>
                  </a:ext>
                </a:extLst>
              </p:cNvPr>
              <p:cNvSpPr/>
              <p:nvPr/>
            </p:nvSpPr>
            <p:spPr>
              <a:xfrm>
                <a:off x="1763713" y="1268413"/>
                <a:ext cx="5256212" cy="865187"/>
              </a:xfrm>
              <a:prstGeom prst="wedgeRoundRectCallout">
                <a:avLst>
                  <a:gd name="adj1" fmla="val 58257"/>
                  <a:gd name="adj2" fmla="val 11277"/>
                  <a:gd name="adj3" fmla="val 16667"/>
                </a:avLst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l-GR"/>
              </a:p>
            </p:txBody>
          </p:sp>
          <p:sp>
            <p:nvSpPr>
              <p:cNvPr id="7181" name="23 - TextBox">
                <a:extLst>
                  <a:ext uri="{FF2B5EF4-FFF2-40B4-BE49-F238E27FC236}">
                    <a16:creationId xmlns="" xmlns:a16="http://schemas.microsoft.com/office/drawing/2014/main" id="{42F4A30D-BEDA-437C-B319-2259A8567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3100" y="1343025"/>
                <a:ext cx="4897438" cy="708025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da-DK" sz="2000" i="1" dirty="0">
                    <a:solidFill>
                      <a:schemeClr val="accent5">
                        <a:lumMod val="50000"/>
                      </a:schemeClr>
                    </a:solidFill>
                  </a:rPr>
                  <a:t>Hva er de grunnleggende egenskapene til dagens fugler?</a:t>
                </a:r>
                <a:endParaRPr lang="el-GR" altLang="el-GR" sz="2000" b="1" i="1" dirty="0">
                  <a:solidFill>
                    <a:schemeClr val="accent5">
                      <a:lumMod val="50000"/>
                    </a:schemeClr>
                  </a:solidFill>
                  <a:latin typeface="Segoe Print" panose="02000600000000000000" pitchFamily="2" charset="0"/>
                </a:endParaRPr>
              </a:p>
            </p:txBody>
          </p:sp>
        </p:grpSp>
      </p:grpSp>
      <p:pic>
        <p:nvPicPr>
          <p:cNvPr id="7177" name="Εικόνα 16">
            <a:extLst>
              <a:ext uri="{FF2B5EF4-FFF2-40B4-BE49-F238E27FC236}">
                <a16:creationId xmlns="" xmlns:a16="http://schemas.microsoft.com/office/drawing/2014/main" id="{85437699-0724-4659-B535-E791A32388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13 - Ομάδα">
            <a:extLst>
              <a:ext uri="{FF2B5EF4-FFF2-40B4-BE49-F238E27FC236}">
                <a16:creationId xmlns="" xmlns:a16="http://schemas.microsoft.com/office/drawing/2014/main" id="{FC1ECB52-267E-44E3-B008-7ACA9BFA39B4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15" name="14 - Ορθογώνιο">
              <a:extLst>
                <a:ext uri="{FF2B5EF4-FFF2-40B4-BE49-F238E27FC236}">
                  <a16:creationId xmlns="" xmlns:a16="http://schemas.microsoft.com/office/drawing/2014/main" id="{B5F45CD6-C9EA-4A18-B2B4-295E70A99C94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9234" name="Picture 12">
              <a:extLst>
                <a:ext uri="{FF2B5EF4-FFF2-40B4-BE49-F238E27FC236}">
                  <a16:creationId xmlns="" xmlns:a16="http://schemas.microsoft.com/office/drawing/2014/main" id="{D1B4F374-AEBD-4C5B-9F65-52CE4D92D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1 - Τίτλος">
            <a:extLst>
              <a:ext uri="{FF2B5EF4-FFF2-40B4-BE49-F238E27FC236}">
                <a16:creationId xmlns="" xmlns:a16="http://schemas.microsoft.com/office/drawing/2014/main" id="{F6EF7318-FE96-41F2-8C4F-CCDDE1DE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62" y="74389"/>
            <a:ext cx="6049963" cy="717708"/>
          </a:xfrm>
        </p:spPr>
        <p:txBody>
          <a:bodyPr/>
          <a:lstStyle/>
          <a:p>
            <a:pPr eaLnBrk="1" hangingPunct="1"/>
            <a:r>
              <a:rPr lang="en-US" altLang="el-GR" sz="2800" b="1" dirty="0" err="1">
                <a:solidFill>
                  <a:srgbClr val="C00000"/>
                </a:solidFill>
              </a:rPr>
              <a:t>Grunnleggende</a:t>
            </a:r>
            <a:r>
              <a:rPr lang="en-US" altLang="el-GR" sz="2800" b="1" dirty="0">
                <a:solidFill>
                  <a:srgbClr val="C00000"/>
                </a:solidFill>
              </a:rPr>
              <a:t> </a:t>
            </a:r>
            <a:r>
              <a:rPr lang="en-US" altLang="el-GR" sz="2800" b="1" dirty="0" err="1">
                <a:solidFill>
                  <a:srgbClr val="C00000"/>
                </a:solidFill>
              </a:rPr>
              <a:t>egenskaper</a:t>
            </a:r>
            <a:r>
              <a:rPr lang="en-US" altLang="el-GR" sz="2800" b="1" dirty="0">
                <a:solidFill>
                  <a:srgbClr val="C00000"/>
                </a:solidFill>
              </a:rPr>
              <a:t> (b)</a:t>
            </a:r>
            <a:endParaRPr lang="el-GR" altLang="el-GR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5124" name="5 - TextBox">
            <a:extLst>
              <a:ext uri="{FF2B5EF4-FFF2-40B4-BE49-F238E27FC236}">
                <a16:creationId xmlns="" xmlns:a16="http://schemas.microsoft.com/office/drawing/2014/main" id="{B365B294-D472-437D-A2DB-340B1CA99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052513"/>
            <a:ext cx="43211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 err="1">
                <a:solidFill>
                  <a:srgbClr val="008080"/>
                </a:solidFill>
              </a:rPr>
              <a:t>Vinger</a:t>
            </a:r>
            <a:r>
              <a:rPr lang="en-US" altLang="el-GR" sz="2400" dirty="0">
                <a:solidFill>
                  <a:srgbClr val="00808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l-GR" sz="1800" dirty="0"/>
              <a:t>Hovedverktøyet for å fly! Selv om vingene og evnen til å fly er en av de mest grunnleggende egenskapene, er fugler ikke de eneste dyrene med vinger.</a:t>
            </a:r>
            <a:endParaRPr lang="el-GR" altLang="el-GR" sz="1800" dirty="0"/>
          </a:p>
        </p:txBody>
      </p:sp>
      <p:sp>
        <p:nvSpPr>
          <p:cNvPr id="5125" name="6 - TextBox">
            <a:extLst>
              <a:ext uri="{FF2B5EF4-FFF2-40B4-BE49-F238E27FC236}">
                <a16:creationId xmlns="" xmlns:a16="http://schemas.microsoft.com/office/drawing/2014/main" id="{2A78FA37-D362-4356-A8C9-32982F9E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4149725"/>
            <a:ext cx="4249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 err="1">
                <a:solidFill>
                  <a:srgbClr val="008080"/>
                </a:solidFill>
              </a:rPr>
              <a:t>Fjær</a:t>
            </a:r>
            <a:r>
              <a:rPr lang="en-US" altLang="el-GR" sz="2400" dirty="0">
                <a:solidFill>
                  <a:srgbClr val="00808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l-GR" sz="1800" dirty="0"/>
              <a:t>Fjær skiller fugler fra andre dyr. Fjærene er myke, fleksible og lette. De er avgjørende for å regulere fuglenes kroppstemperatur og for å kunne fly.</a:t>
            </a:r>
            <a:endParaRPr lang="el-GR" altLang="el-GR" sz="1800" dirty="0"/>
          </a:p>
        </p:txBody>
      </p:sp>
      <p:pic>
        <p:nvPicPr>
          <p:cNvPr id="5127" name="6 - Εικόνα" descr="xina_color.jpg">
            <a:extLst>
              <a:ext uri="{FF2B5EF4-FFF2-40B4-BE49-F238E27FC236}">
                <a16:creationId xmlns="" xmlns:a16="http://schemas.microsoft.com/office/drawing/2014/main" id="{FD69E0A6-8D48-4383-A490-9B176F4CC6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5687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8 - Εικόνα" descr="Plume_de_Dindon_ocellé_(Millot-1907).png">
            <a:extLst>
              <a:ext uri="{FF2B5EF4-FFF2-40B4-BE49-F238E27FC236}">
                <a16:creationId xmlns="" xmlns:a16="http://schemas.microsoft.com/office/drawing/2014/main" id="{0D6EE813-4DBF-41D4-BB8F-7FEB83567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914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9 - Εικόνα" descr="Plume_de_motmot_(Millot-1907).png">
            <a:extLst>
              <a:ext uri="{FF2B5EF4-FFF2-40B4-BE49-F238E27FC236}">
                <a16:creationId xmlns="" xmlns:a16="http://schemas.microsoft.com/office/drawing/2014/main" id="{371237A8-A96D-4631-862A-BDBA02A0A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17925"/>
            <a:ext cx="58261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10 - Εικόνα" descr="Plume_de_Goura_(Millot-1907).png">
            <a:extLst>
              <a:ext uri="{FF2B5EF4-FFF2-40B4-BE49-F238E27FC236}">
                <a16:creationId xmlns="" xmlns:a16="http://schemas.microsoft.com/office/drawing/2014/main" id="{86D25B02-F169-4C6E-9F1F-E65F5CE0E0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33763"/>
            <a:ext cx="8636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12 - Εικόνα" descr="Plume_de_pintade_(Millot-1907).png">
            <a:extLst>
              <a:ext uri="{FF2B5EF4-FFF2-40B4-BE49-F238E27FC236}">
                <a16:creationId xmlns="" xmlns:a16="http://schemas.microsoft.com/office/drawing/2014/main" id="{027EA7BF-1ED2-441F-83B8-F9E76183D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89363"/>
            <a:ext cx="722312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head">
            <a:extLst>
              <a:ext uri="{FF2B5EF4-FFF2-40B4-BE49-F238E27FC236}">
                <a16:creationId xmlns="" xmlns:a16="http://schemas.microsoft.com/office/drawing/2014/main" id="{B072B938-4FBD-432D-B2F1-EAC9934C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27479">
            <a:off x="7843838" y="1047750"/>
            <a:ext cx="14763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24 - Ομάδα">
            <a:extLst>
              <a:ext uri="{FF2B5EF4-FFF2-40B4-BE49-F238E27FC236}">
                <a16:creationId xmlns="" xmlns:a16="http://schemas.microsoft.com/office/drawing/2014/main" id="{B84A9314-71E8-489C-8488-E51FF43A3CA9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2995614"/>
            <a:ext cx="3889375" cy="722312"/>
            <a:chOff x="4211960" y="2924944"/>
            <a:chExt cx="4176464" cy="864096"/>
          </a:xfrm>
        </p:grpSpPr>
        <p:sp>
          <p:nvSpPr>
            <p:cNvPr id="22" name="21 - Επεξήγηση με στρογγυλεμένο παραλληλόγραμμο">
              <a:extLst>
                <a:ext uri="{FF2B5EF4-FFF2-40B4-BE49-F238E27FC236}">
                  <a16:creationId xmlns="" xmlns:a16="http://schemas.microsoft.com/office/drawing/2014/main" id="{50977503-1EFB-40C3-9C1C-5D5ABAA419C9}"/>
                </a:ext>
              </a:extLst>
            </p:cNvPr>
            <p:cNvSpPr/>
            <p:nvPr/>
          </p:nvSpPr>
          <p:spPr>
            <a:xfrm>
              <a:off x="4211960" y="2924944"/>
              <a:ext cx="4176464" cy="864096"/>
            </a:xfrm>
            <a:prstGeom prst="wedgeRoundRectCallout">
              <a:avLst>
                <a:gd name="adj1" fmla="val 39218"/>
                <a:gd name="adj2" fmla="val -147850"/>
                <a:gd name="adj3" fmla="val 16667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9232" name="18 - TextBox">
              <a:extLst>
                <a:ext uri="{FF2B5EF4-FFF2-40B4-BE49-F238E27FC236}">
                  <a16:creationId xmlns="" xmlns:a16="http://schemas.microsoft.com/office/drawing/2014/main" id="{32147089-80E6-43A8-A909-38E01BF7B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938" y="3099661"/>
              <a:ext cx="3890078" cy="38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4000"/>
                </a:lnSpc>
                <a:spcBef>
                  <a:spcPct val="0"/>
                </a:spcBef>
                <a:buFontTx/>
                <a:buNone/>
              </a:pPr>
              <a:r>
                <a:rPr lang="da-DK" altLang="el-GR" sz="1800" i="1" dirty="0">
                  <a:solidFill>
                    <a:srgbClr val="008080"/>
                  </a:solidFill>
                  <a:latin typeface="+mn-lt"/>
                </a:rPr>
                <a:t>Kjenner du andre dyr som kan fly?</a:t>
              </a:r>
              <a:endParaRPr lang="el-GR" altLang="el-GR" sz="1800" i="1" dirty="0">
                <a:solidFill>
                  <a:srgbClr val="008080"/>
                </a:solidFill>
                <a:latin typeface="+mn-lt"/>
              </a:endParaRPr>
            </a:p>
          </p:txBody>
        </p:sp>
      </p:grpSp>
      <p:pic>
        <p:nvPicPr>
          <p:cNvPr id="9229" name="Εικόνα 18">
            <a:extLst>
              <a:ext uri="{FF2B5EF4-FFF2-40B4-BE49-F238E27FC236}">
                <a16:creationId xmlns="" xmlns:a16="http://schemas.microsoft.com/office/drawing/2014/main" id="{D3A84C54-6E77-42AB-8888-76BA91A2A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8 - Ομάδα">
            <a:extLst>
              <a:ext uri="{FF2B5EF4-FFF2-40B4-BE49-F238E27FC236}">
                <a16:creationId xmlns="" xmlns:a16="http://schemas.microsoft.com/office/drawing/2014/main" id="{93709B93-2A34-45C0-8D64-DACB5350714B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10" name="9 - Ορθογώνιο">
              <a:extLst>
                <a:ext uri="{FF2B5EF4-FFF2-40B4-BE49-F238E27FC236}">
                  <a16:creationId xmlns="" xmlns:a16="http://schemas.microsoft.com/office/drawing/2014/main" id="{31C2ADD5-104D-4B2C-8577-D9F6E7801FAD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11277" name="Picture 12">
              <a:extLst>
                <a:ext uri="{FF2B5EF4-FFF2-40B4-BE49-F238E27FC236}">
                  <a16:creationId xmlns="" xmlns:a16="http://schemas.microsoft.com/office/drawing/2014/main" id="{6D94914C-6905-4ECE-897E-87CE77D8C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2 - Θέση περιεχομένου">
            <a:extLst>
              <a:ext uri="{FF2B5EF4-FFF2-40B4-BE49-F238E27FC236}">
                <a16:creationId xmlns="" xmlns:a16="http://schemas.microsoft.com/office/drawing/2014/main" id="{434CF2DF-47C2-4721-8BDF-171B1FB8F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063" y="2924175"/>
            <a:ext cx="5399087" cy="18875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tabLst>
                <a:tab pos="88900" algn="l"/>
              </a:tabLst>
              <a:defRPr/>
            </a:pPr>
            <a:r>
              <a:rPr lang="nb-NO" sz="2400" dirty="0">
                <a:solidFill>
                  <a:srgbClr val="008080"/>
                </a:solidFill>
              </a:rPr>
              <a:t>Kropp:</a:t>
            </a:r>
          </a:p>
          <a:p>
            <a:pPr>
              <a:defRPr/>
            </a:pPr>
            <a:r>
              <a:rPr lang="nb-NO" sz="1800" dirty="0"/>
              <a:t>Fuglenes kropp er tilpasset flyving.</a:t>
            </a:r>
          </a:p>
          <a:p>
            <a:pPr>
              <a:defRPr/>
            </a:pPr>
            <a:r>
              <a:rPr lang="nb-NO" sz="1800" dirty="0"/>
              <a:t>Beina i kroppen er hule og tåler mye.</a:t>
            </a:r>
          </a:p>
          <a:p>
            <a:pPr>
              <a:defRPr/>
            </a:pPr>
            <a:r>
              <a:rPr lang="nb-NO" sz="1800" dirty="0"/>
              <a:t>Musklene er tilpasset å jobbe hardt i lengre perioder.</a:t>
            </a:r>
            <a:endParaRPr lang="nb-NO" altLang="el-GR" dirty="0"/>
          </a:p>
        </p:txBody>
      </p:sp>
      <p:sp>
        <p:nvSpPr>
          <p:cNvPr id="11268" name="1 - Τίτλος">
            <a:extLst>
              <a:ext uri="{FF2B5EF4-FFF2-40B4-BE49-F238E27FC236}">
                <a16:creationId xmlns="" xmlns:a16="http://schemas.microsoft.com/office/drawing/2014/main" id="{32DEED1E-0262-4A8D-A337-AA3B4816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188913"/>
            <a:ext cx="5761038" cy="652462"/>
          </a:xfrm>
        </p:spPr>
        <p:txBody>
          <a:bodyPr/>
          <a:lstStyle/>
          <a:p>
            <a:pPr eaLnBrk="1" hangingPunct="1"/>
            <a:r>
              <a:rPr lang="da-DK" altLang="el-GR" sz="2800" b="1">
                <a:solidFill>
                  <a:srgbClr val="C00000"/>
                </a:solidFill>
              </a:rPr>
              <a:t>Andre egenskaper</a:t>
            </a:r>
            <a:endParaRPr lang="el-GR" altLang="el-GR" sz="2800" b="1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6149" name="Text Box 4">
            <a:extLst>
              <a:ext uri="{FF2B5EF4-FFF2-40B4-BE49-F238E27FC236}">
                <a16:creationId xmlns="" xmlns:a16="http://schemas.microsoft.com/office/drawing/2014/main" id="{DF55EBF8-F901-40DD-B5A3-062A8A73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43926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l-GR" sz="2400" dirty="0">
                <a:solidFill>
                  <a:srgbClr val="008080"/>
                </a:solidFill>
              </a:rPr>
              <a:t>Egg: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l-GR" sz="1800" dirty="0"/>
              <a:t>Fugler legger egg! Foreldrene passer godt på eggene sine, og ungene passes fra det øyeblikket de klekker til de er flygedyktige.</a:t>
            </a:r>
            <a:endParaRPr lang="el-GR" altLang="el-GR" sz="1800" dirty="0"/>
          </a:p>
        </p:txBody>
      </p:sp>
      <p:sp>
        <p:nvSpPr>
          <p:cNvPr id="6150" name="Text Box 5">
            <a:extLst>
              <a:ext uri="{FF2B5EF4-FFF2-40B4-BE49-F238E27FC236}">
                <a16:creationId xmlns="" xmlns:a16="http://schemas.microsoft.com/office/drawing/2014/main" id="{CEBC4D05-FB39-4622-AD5F-DFF04E22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5329238"/>
            <a:ext cx="7991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i="1">
                <a:solidFill>
                  <a:srgbClr val="008080"/>
                </a:solidFill>
              </a:rPr>
              <a:t>Dessuten: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l-GR" sz="1800"/>
              <a:t>Fugler har de beste vokale egenskapene av alle vertebrater, de kan se et bredt fargespekter og kan høre lyder i lavere frekvenser enn mennesker.</a:t>
            </a:r>
            <a:endParaRPr lang="el-GR" altLang="el-GR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6" descr="head">
            <a:extLst>
              <a:ext uri="{FF2B5EF4-FFF2-40B4-BE49-F238E27FC236}">
                <a16:creationId xmlns="" xmlns:a16="http://schemas.microsoft.com/office/drawing/2014/main" id="{78B4EBFC-0B0A-4291-8AB5-C19CC486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81075"/>
            <a:ext cx="14763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6 - Εικόνα" descr="egg_dio.jpg">
            <a:extLst>
              <a:ext uri="{FF2B5EF4-FFF2-40B4-BE49-F238E27FC236}">
                <a16:creationId xmlns="" xmlns:a16="http://schemas.microsoft.com/office/drawing/2014/main" id="{B6C3E52C-055A-4B6C-BBAE-202F032AEA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2114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7 - Εικόνα" descr="body_xina.jpg">
            <a:extLst>
              <a:ext uri="{FF2B5EF4-FFF2-40B4-BE49-F238E27FC236}">
                <a16:creationId xmlns="" xmlns:a16="http://schemas.microsoft.com/office/drawing/2014/main" id="{505E6E34-1544-462F-A244-6C504512CD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r="4019"/>
          <a:stretch>
            <a:fillRect/>
          </a:stretch>
        </p:blipFill>
        <p:spPr bwMode="auto">
          <a:xfrm>
            <a:off x="179388" y="2420938"/>
            <a:ext cx="33131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Εικόνα 13">
            <a:extLst>
              <a:ext uri="{FF2B5EF4-FFF2-40B4-BE49-F238E27FC236}">
                <a16:creationId xmlns="" xmlns:a16="http://schemas.microsoft.com/office/drawing/2014/main" id="{73996D93-E2C5-4DBB-B48A-93C856A77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18 - Ομάδα">
            <a:extLst>
              <a:ext uri="{FF2B5EF4-FFF2-40B4-BE49-F238E27FC236}">
                <a16:creationId xmlns="" xmlns:a16="http://schemas.microsoft.com/office/drawing/2014/main" id="{EA35BD63-978E-4E6C-BA66-D42C4A956CB2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20" name="19 - Ορθογώνιο">
              <a:extLst>
                <a:ext uri="{FF2B5EF4-FFF2-40B4-BE49-F238E27FC236}">
                  <a16:creationId xmlns="" xmlns:a16="http://schemas.microsoft.com/office/drawing/2014/main" id="{4E3FB69D-4230-49F5-B6A6-B5237DBE15DA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13333" name="Picture 12">
              <a:extLst>
                <a:ext uri="{FF2B5EF4-FFF2-40B4-BE49-F238E27FC236}">
                  <a16:creationId xmlns="" xmlns:a16="http://schemas.microsoft.com/office/drawing/2014/main" id="{FE688385-D983-4A39-96D2-175F728A9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1 - Τίτλος">
            <a:extLst>
              <a:ext uri="{FF2B5EF4-FFF2-40B4-BE49-F238E27FC236}">
                <a16:creationId xmlns="" xmlns:a16="http://schemas.microsoft.com/office/drawing/2014/main" id="{E222F58B-E1DC-466B-825B-1E589A44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8100"/>
            <a:ext cx="7200900" cy="909638"/>
          </a:xfrm>
        </p:spPr>
        <p:txBody>
          <a:bodyPr/>
          <a:lstStyle/>
          <a:p>
            <a:pPr eaLnBrk="1" hangingPunct="1"/>
            <a:r>
              <a:rPr lang="da-DK" altLang="el-GR" sz="2800" b="1" dirty="0">
                <a:solidFill>
                  <a:srgbClr val="C00000"/>
                </a:solidFill>
              </a:rPr>
              <a:t>Fra </a:t>
            </a:r>
            <a:r>
              <a:rPr lang="da-DK" altLang="el-GR" sz="2800" b="1" i="1" dirty="0">
                <a:solidFill>
                  <a:srgbClr val="C00000"/>
                </a:solidFill>
              </a:rPr>
              <a:t>Archaeopteryx</a:t>
            </a:r>
            <a:r>
              <a:rPr lang="da-DK" altLang="el-GR" sz="2800" b="1" dirty="0">
                <a:solidFill>
                  <a:srgbClr val="C00000"/>
                </a:solidFill>
              </a:rPr>
              <a:t> til i dag</a:t>
            </a:r>
            <a:endParaRPr lang="el-GR" altLang="el-GR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13316" name="2 - Θέση περιεχομένου">
            <a:extLst>
              <a:ext uri="{FF2B5EF4-FFF2-40B4-BE49-F238E27FC236}">
                <a16:creationId xmlns="" xmlns:a16="http://schemas.microsoft.com/office/drawing/2014/main" id="{A8F8B61A-5CC8-4B34-896F-ACE229ED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1125538"/>
            <a:ext cx="7704137" cy="16129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a-DK" altLang="el-GR" sz="2000" dirty="0">
                <a:solidFill>
                  <a:srgbClr val="008080"/>
                </a:solidFill>
              </a:rPr>
              <a:t>Hva skjedde i løpet av alle disse årene?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a-DK" altLang="el-GR" sz="1800" dirty="0"/>
              <a:t>Ca. 100 000 forskjellige fuglearter har eksistert siden </a:t>
            </a:r>
            <a:r>
              <a:rPr lang="da-DK" altLang="el-GR" sz="1800" i="1" dirty="0"/>
              <a:t>Archaeopteryx</a:t>
            </a:r>
            <a:r>
              <a:rPr lang="da-DK" altLang="el-GR" sz="1800" dirty="0"/>
              <a:t> levde. Av disse har bare 1 av 10 overlevd til i dag. Dette betyr at det fremdeles finnes 10 000 forskjellige fuglearter i verden!</a:t>
            </a:r>
            <a:endParaRPr lang="el-GR" altLang="el-GR" sz="1800" dirty="0"/>
          </a:p>
        </p:txBody>
      </p:sp>
      <p:sp>
        <p:nvSpPr>
          <p:cNvPr id="7173" name="2 - Θέση περιεχομένου">
            <a:extLst>
              <a:ext uri="{FF2B5EF4-FFF2-40B4-BE49-F238E27FC236}">
                <a16:creationId xmlns="" xmlns:a16="http://schemas.microsoft.com/office/drawing/2014/main" id="{23C95472-6C70-43F6-A6BB-2BF1AF2EC219}"/>
              </a:ext>
            </a:extLst>
          </p:cNvPr>
          <p:cNvSpPr>
            <a:spLocks/>
          </p:cNvSpPr>
          <p:nvPr/>
        </p:nvSpPr>
        <p:spPr bwMode="auto">
          <a:xfrm>
            <a:off x="144463" y="4652963"/>
            <a:ext cx="889158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a-DK" altLang="el-GR" sz="2000" dirty="0">
                <a:solidFill>
                  <a:srgbClr val="008080"/>
                </a:solidFill>
              </a:rPr>
              <a:t>Hvordan er det mulig at så mange forskjellige fuglearter har utviklet seg fra </a:t>
            </a:r>
            <a:r>
              <a:rPr lang="da-DK" altLang="el-GR" sz="2000" i="1" dirty="0">
                <a:solidFill>
                  <a:srgbClr val="008080"/>
                </a:solidFill>
              </a:rPr>
              <a:t>Archaeopteryx</a:t>
            </a:r>
            <a:r>
              <a:rPr lang="da-DK" altLang="el-GR" sz="2000" dirty="0">
                <a:solidFill>
                  <a:srgbClr val="008080"/>
                </a:solidFill>
              </a:rPr>
              <a:t>?</a:t>
            </a:r>
          </a:p>
          <a:p>
            <a:pPr marL="285750" indent="-285750"/>
            <a:r>
              <a:rPr lang="da-DK" altLang="el-GR" sz="1800" dirty="0"/>
              <a:t>Mangfoldet av fuglearter er et resultat av forandringer som har funnet sted over millioner av år, og gradvis endret fuglenes egenskaper og atferd.</a:t>
            </a:r>
            <a:endParaRPr lang="el-GR" altLang="el-GR" sz="1800" dirty="0"/>
          </a:p>
          <a:p>
            <a:pPr marL="285750" indent="-285750"/>
            <a:r>
              <a:rPr lang="da-DK" altLang="el-GR" sz="1800" dirty="0"/>
              <a:t>Noen av disse egenskapene oppstod tilfeldig, og hjalp fuglene med å tilpasse seg sine omgivelser!</a:t>
            </a:r>
            <a:endParaRPr lang="el-GR" altLang="el-GR" sz="1800" dirty="0"/>
          </a:p>
        </p:txBody>
      </p:sp>
      <p:pic>
        <p:nvPicPr>
          <p:cNvPr id="13318" name="Picture 5" descr="head">
            <a:extLst>
              <a:ext uri="{FF2B5EF4-FFF2-40B4-BE49-F238E27FC236}">
                <a16:creationId xmlns="" xmlns:a16="http://schemas.microsoft.com/office/drawing/2014/main" id="{35405CE7-E671-4A18-9B2E-8E1464D3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4546">
            <a:off x="7773988" y="860425"/>
            <a:ext cx="14763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5 - Εικόνα" descr="aetos_color.jpg">
            <a:extLst>
              <a:ext uri="{FF2B5EF4-FFF2-40B4-BE49-F238E27FC236}">
                <a16:creationId xmlns="" xmlns:a16="http://schemas.microsoft.com/office/drawing/2014/main" id="{1ACBA55A-48F5-48FA-80C9-FCC3AB78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63"/>
            <a:ext cx="147637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6 - Εικόνα" descr="foinikoptero_color.jpg">
            <a:extLst>
              <a:ext uri="{FF2B5EF4-FFF2-40B4-BE49-F238E27FC236}">
                <a16:creationId xmlns="" xmlns:a16="http://schemas.microsoft.com/office/drawing/2014/main" id="{201940EB-DEAA-4510-8333-62E19ADCCF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57563"/>
            <a:ext cx="16573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7 - Εικόνα" descr="ifantra.jpg">
            <a:extLst>
              <a:ext uri="{FF2B5EF4-FFF2-40B4-BE49-F238E27FC236}">
                <a16:creationId xmlns="" xmlns:a16="http://schemas.microsoft.com/office/drawing/2014/main" id="{414A3A18-207F-4B90-A29E-38D8C2ADB1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2525"/>
            <a:ext cx="10239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8 - Εικόνα" descr="kalamokanas.jpg">
            <a:extLst>
              <a:ext uri="{FF2B5EF4-FFF2-40B4-BE49-F238E27FC236}">
                <a16:creationId xmlns="" xmlns:a16="http://schemas.microsoft.com/office/drawing/2014/main" id="{46539172-A89C-429F-A5A6-D25A3C919F5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65400"/>
            <a:ext cx="13795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9 - Εικόνα" descr="kourona.jpg">
            <a:extLst>
              <a:ext uri="{FF2B5EF4-FFF2-40B4-BE49-F238E27FC236}">
                <a16:creationId xmlns="" xmlns:a16="http://schemas.microsoft.com/office/drawing/2014/main" id="{E70A3A83-B134-491D-8DEC-FAE2BE8F9F9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30588"/>
            <a:ext cx="12398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10 - Εικόνα" descr="nanoxina.jpg">
            <a:extLst>
              <a:ext uri="{FF2B5EF4-FFF2-40B4-BE49-F238E27FC236}">
                <a16:creationId xmlns="" xmlns:a16="http://schemas.microsoft.com/office/drawing/2014/main" id="{B8E624AA-0486-4F9B-8667-139A0AC6D8E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78063"/>
            <a:ext cx="18367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11 - Εικόνα" descr="pelargos_color.jpg">
            <a:extLst>
              <a:ext uri="{FF2B5EF4-FFF2-40B4-BE49-F238E27FC236}">
                <a16:creationId xmlns="" xmlns:a16="http://schemas.microsoft.com/office/drawing/2014/main" id="{BBFCD112-1728-4354-8287-8D3E54FDA6C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4325"/>
            <a:ext cx="170973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12 - Εικόνα" descr="sousourada.jpg">
            <a:extLst>
              <a:ext uri="{FF2B5EF4-FFF2-40B4-BE49-F238E27FC236}">
                <a16:creationId xmlns="" xmlns:a16="http://schemas.microsoft.com/office/drawing/2014/main" id="{7C38FBF3-1B4D-455A-A0D8-C2D32CB93DD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430588"/>
            <a:ext cx="15240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13 - Εικόνα" descr="spourgitis.jpg">
            <a:extLst>
              <a:ext uri="{FF2B5EF4-FFF2-40B4-BE49-F238E27FC236}">
                <a16:creationId xmlns="" xmlns:a16="http://schemas.microsoft.com/office/drawing/2014/main" id="{191D939A-B4D2-43AA-8502-E61BB338768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8063"/>
            <a:ext cx="11509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14 - Εικόνα" descr="stauloxelidono_color.jpg">
            <a:extLst>
              <a:ext uri="{FF2B5EF4-FFF2-40B4-BE49-F238E27FC236}">
                <a16:creationId xmlns="" xmlns:a16="http://schemas.microsoft.com/office/drawing/2014/main" id="{3B040DAE-5217-461F-AA75-2BEF4A5F366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05038"/>
            <a:ext cx="122396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15 - Εικόνα" descr="tsiknias_collor.jpg">
            <a:extLst>
              <a:ext uri="{FF2B5EF4-FFF2-40B4-BE49-F238E27FC236}">
                <a16:creationId xmlns="" xmlns:a16="http://schemas.microsoft.com/office/drawing/2014/main" id="{8AAE4C7F-1BC0-4125-8E22-45553CB3BBE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81300"/>
            <a:ext cx="16621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Εικόνα 21">
            <a:extLst>
              <a:ext uri="{FF2B5EF4-FFF2-40B4-BE49-F238E27FC236}">
                <a16:creationId xmlns="" xmlns:a16="http://schemas.microsoft.com/office/drawing/2014/main" id="{05D56E56-863A-42DB-B747-141EE982B1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12 - Ομάδα">
            <a:extLst>
              <a:ext uri="{FF2B5EF4-FFF2-40B4-BE49-F238E27FC236}">
                <a16:creationId xmlns="" xmlns:a16="http://schemas.microsoft.com/office/drawing/2014/main" id="{2274798C-06CE-4E28-A7F6-4FED29642B61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14" name="13 - Ορθογώνιο">
              <a:extLst>
                <a:ext uri="{FF2B5EF4-FFF2-40B4-BE49-F238E27FC236}">
                  <a16:creationId xmlns="" xmlns:a16="http://schemas.microsoft.com/office/drawing/2014/main" id="{5DFE759A-2EB9-447E-A39B-69926A161C6C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15384" name="Picture 12">
              <a:extLst>
                <a:ext uri="{FF2B5EF4-FFF2-40B4-BE49-F238E27FC236}">
                  <a16:creationId xmlns="" xmlns:a16="http://schemas.microsoft.com/office/drawing/2014/main" id="{CDD4607B-5973-4D52-971A-3575A8FC2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1 - Τίτλος">
            <a:extLst>
              <a:ext uri="{FF2B5EF4-FFF2-40B4-BE49-F238E27FC236}">
                <a16:creationId xmlns="" xmlns:a16="http://schemas.microsoft.com/office/drawing/2014/main" id="{AFD14270-1335-4234-A181-F8A82CF3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15888"/>
            <a:ext cx="6265863" cy="850900"/>
          </a:xfrm>
        </p:spPr>
        <p:txBody>
          <a:bodyPr/>
          <a:lstStyle/>
          <a:p>
            <a:pPr eaLnBrk="1" hangingPunct="1"/>
            <a:r>
              <a:rPr lang="en-US" altLang="el-GR" sz="2800" b="1" dirty="0" err="1">
                <a:solidFill>
                  <a:srgbClr val="C00000"/>
                </a:solidFill>
              </a:rPr>
              <a:t>Tilpasninger</a:t>
            </a:r>
            <a:r>
              <a:rPr lang="en-US" altLang="el-GR" sz="2800" b="1" dirty="0">
                <a:solidFill>
                  <a:srgbClr val="C00000"/>
                </a:solidFill>
              </a:rPr>
              <a:t> hos </a:t>
            </a:r>
            <a:r>
              <a:rPr lang="en-US" altLang="el-GR" sz="2800" b="1" dirty="0" err="1">
                <a:solidFill>
                  <a:srgbClr val="C00000"/>
                </a:solidFill>
              </a:rPr>
              <a:t>fugler</a:t>
            </a:r>
            <a:endParaRPr lang="el-GR" altLang="el-GR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="" xmlns:a16="http://schemas.microsoft.com/office/drawing/2014/main" id="{30A0CA79-2DF6-4FC3-AD74-A4B843D0D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66" y="5730803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l-GR" sz="1800" dirty="0"/>
              <a:t>Kraftig nebb for å knuse</a:t>
            </a:r>
            <a:endParaRPr lang="el-GR" altLang="el-GR" sz="1800" dirty="0"/>
          </a:p>
        </p:txBody>
      </p:sp>
      <p:sp>
        <p:nvSpPr>
          <p:cNvPr id="8198" name="Text Box 6">
            <a:extLst>
              <a:ext uri="{FF2B5EF4-FFF2-40B4-BE49-F238E27FC236}">
                <a16:creationId xmlns="" xmlns:a16="http://schemas.microsoft.com/office/drawing/2014/main" id="{8866D8AF-3154-4967-9D68-784C1C211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8" y="3357563"/>
            <a:ext cx="3960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l-GR" sz="1800" dirty="0"/>
              <a:t>Buet nebb for å vade på grunt vann på jakt etter</a:t>
            </a:r>
            <a:endParaRPr lang="el-GR" altLang="el-GR" sz="1800" dirty="0"/>
          </a:p>
        </p:txBody>
      </p:sp>
      <p:pic>
        <p:nvPicPr>
          <p:cNvPr id="15366" name="Picture 8" descr="head">
            <a:extLst>
              <a:ext uri="{FF2B5EF4-FFF2-40B4-BE49-F238E27FC236}">
                <a16:creationId xmlns="" xmlns:a16="http://schemas.microsoft.com/office/drawing/2014/main" id="{C3D547C0-33F0-4219-BFD8-253B528F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9419">
            <a:off x="7832725" y="968375"/>
            <a:ext cx="14763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16 - Ομάδα">
            <a:extLst>
              <a:ext uri="{FF2B5EF4-FFF2-40B4-BE49-F238E27FC236}">
                <a16:creationId xmlns="" xmlns:a16="http://schemas.microsoft.com/office/drawing/2014/main" id="{91A96344-0D62-4655-87CF-E80B8AB764CA}"/>
              </a:ext>
            </a:extLst>
          </p:cNvPr>
          <p:cNvGrpSpPr>
            <a:grpSpLocks/>
          </p:cNvGrpSpPr>
          <p:nvPr/>
        </p:nvGrpSpPr>
        <p:grpSpPr bwMode="auto">
          <a:xfrm>
            <a:off x="3718484" y="2416634"/>
            <a:ext cx="5041052" cy="723390"/>
            <a:chOff x="4140961" y="2842439"/>
            <a:chExt cx="4176464" cy="1152128"/>
          </a:xfrm>
        </p:grpSpPr>
        <p:sp>
          <p:nvSpPr>
            <p:cNvPr id="16" name="15 - Επεξήγηση με στρογγυλεμένο παραλληλόγραμμο">
              <a:extLst>
                <a:ext uri="{FF2B5EF4-FFF2-40B4-BE49-F238E27FC236}">
                  <a16:creationId xmlns="" xmlns:a16="http://schemas.microsoft.com/office/drawing/2014/main" id="{E489E9AF-A51F-40CF-BA15-9C87B3D5120E}"/>
                </a:ext>
              </a:extLst>
            </p:cNvPr>
            <p:cNvSpPr/>
            <p:nvPr/>
          </p:nvSpPr>
          <p:spPr>
            <a:xfrm>
              <a:off x="4140961" y="2842439"/>
              <a:ext cx="4176464" cy="1152128"/>
            </a:xfrm>
            <a:prstGeom prst="wedgeRoundRectCallout">
              <a:avLst>
                <a:gd name="adj1" fmla="val 39345"/>
                <a:gd name="adj2" fmla="val -98674"/>
                <a:gd name="adj3" fmla="val 16667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15382" name="Text Box 9">
              <a:extLst>
                <a:ext uri="{FF2B5EF4-FFF2-40B4-BE49-F238E27FC236}">
                  <a16:creationId xmlns="" xmlns:a16="http://schemas.microsoft.com/office/drawing/2014/main" id="{A2C0BAE2-0328-4636-AF20-EC7471804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5595" y="3083536"/>
              <a:ext cx="4022076" cy="58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a-DK" altLang="el-GR" sz="2000" i="1" dirty="0">
                  <a:solidFill>
                    <a:srgbClr val="008080"/>
                  </a:solidFill>
                </a:rPr>
                <a:t>Hvordan bruker fuglene under nebbene sine?</a:t>
              </a:r>
              <a:endParaRPr lang="el-GR" altLang="el-GR" sz="2000" b="1" i="1" dirty="0">
                <a:solidFill>
                  <a:srgbClr val="008080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15369" name="2 - Θέση περιεχομένου">
            <a:extLst>
              <a:ext uri="{FF2B5EF4-FFF2-40B4-BE49-F238E27FC236}">
                <a16:creationId xmlns="" xmlns:a16="http://schemas.microsoft.com/office/drawing/2014/main" id="{89E75F6E-59A0-4284-83DF-5E3B9AC4F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52513"/>
            <a:ext cx="7705725" cy="15113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en-US" sz="2000" dirty="0" err="1">
                <a:solidFill>
                  <a:srgbClr val="008080"/>
                </a:solidFill>
              </a:rPr>
              <a:t>Nebb</a:t>
            </a:r>
            <a:r>
              <a:rPr lang="en-US" sz="2000" dirty="0">
                <a:solidFill>
                  <a:srgbClr val="008080"/>
                </a:solidFill>
              </a:rPr>
              <a:t>:</a:t>
            </a:r>
          </a:p>
          <a:p>
            <a:pPr>
              <a:defRPr/>
            </a:pPr>
            <a:r>
              <a:rPr lang="da-DK" sz="1600" dirty="0"/>
              <a:t>Nebbformen hos fugler er tilpasset hva de spiser.</a:t>
            </a:r>
            <a:endParaRPr lang="el-GR" sz="1600" dirty="0"/>
          </a:p>
          <a:p>
            <a:pPr>
              <a:defRPr/>
            </a:pPr>
            <a:r>
              <a:rPr lang="da-DK" sz="1600" dirty="0"/>
              <a:t>Noen nebb er kraftige for å knekke frø og nøtter, andre er sigdformede slik at fuglen kan suge nektar fra blomster eller lete fram insekter i sprekker i trestammer.</a:t>
            </a:r>
            <a:endParaRPr lang="el-GR" sz="1600" dirty="0"/>
          </a:p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endParaRPr lang="el-GR" altLang="el-GR" sz="1500" dirty="0"/>
          </a:p>
        </p:txBody>
      </p:sp>
      <p:sp>
        <p:nvSpPr>
          <p:cNvPr id="8204" name="17 - TextBox">
            <a:extLst>
              <a:ext uri="{FF2B5EF4-FFF2-40B4-BE49-F238E27FC236}">
                <a16:creationId xmlns="" xmlns:a16="http://schemas.microsoft.com/office/drawing/2014/main" id="{DED22170-45A9-4362-A5DD-A9A9E0092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3540125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i="1">
                <a:solidFill>
                  <a:srgbClr val="008080"/>
                </a:solidFill>
              </a:rPr>
              <a:t>Fisk</a:t>
            </a:r>
            <a:endParaRPr lang="el-GR" altLang="el-GR" sz="1800" b="1" i="1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sp>
        <p:nvSpPr>
          <p:cNvPr id="8205" name="18 - TextBox">
            <a:extLst>
              <a:ext uri="{FF2B5EF4-FFF2-40B4-BE49-F238E27FC236}">
                <a16:creationId xmlns="" xmlns:a16="http://schemas.microsoft.com/office/drawing/2014/main" id="{F8C0216B-506F-463E-926A-8D411026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0928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i="1" dirty="0" err="1">
                <a:solidFill>
                  <a:srgbClr val="008080"/>
                </a:solidFill>
              </a:rPr>
              <a:t>Frø</a:t>
            </a:r>
            <a:endParaRPr lang="el-GR" altLang="el-GR" sz="1800" b="1" i="1" dirty="0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sp>
        <p:nvSpPr>
          <p:cNvPr id="8206" name="19 - TextBox">
            <a:extLst>
              <a:ext uri="{FF2B5EF4-FFF2-40B4-BE49-F238E27FC236}">
                <a16:creationId xmlns="" xmlns:a16="http://schemas.microsoft.com/office/drawing/2014/main" id="{26657418-EC82-42AC-9BED-488BE5158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3657600"/>
            <a:ext cx="309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i="1">
                <a:solidFill>
                  <a:srgbClr val="008080"/>
                </a:solidFill>
              </a:rPr>
              <a:t>Fiskeegg, bløtdyr</a:t>
            </a:r>
            <a:endParaRPr lang="el-GR" altLang="el-GR" sz="1800" b="1" i="1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sp>
        <p:nvSpPr>
          <p:cNvPr id="8207" name="Text Box 6">
            <a:extLst>
              <a:ext uri="{FF2B5EF4-FFF2-40B4-BE49-F238E27FC236}">
                <a16:creationId xmlns="" xmlns:a16="http://schemas.microsoft.com/office/drawing/2014/main" id="{90FCEEAC-87C6-4D03-810F-916F09472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021388"/>
            <a:ext cx="4824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l-GR" sz="1800" dirty="0"/>
              <a:t>Nebbet er som en stekespade som filtrerer vann på jakt etter</a:t>
            </a:r>
            <a:endParaRPr lang="el-GR" altLang="el-GR" sz="1800" dirty="0"/>
          </a:p>
        </p:txBody>
      </p:sp>
      <p:sp>
        <p:nvSpPr>
          <p:cNvPr id="8208" name="21 - TextBox">
            <a:extLst>
              <a:ext uri="{FF2B5EF4-FFF2-40B4-BE49-F238E27FC236}">
                <a16:creationId xmlns="" xmlns:a16="http://schemas.microsoft.com/office/drawing/2014/main" id="{F1DF67AE-4307-4814-A690-3BC8D6514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6310313"/>
            <a:ext cx="331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i="1">
                <a:solidFill>
                  <a:srgbClr val="008080"/>
                </a:solidFill>
              </a:rPr>
              <a:t>Planter og dyreplankton</a:t>
            </a:r>
            <a:endParaRPr lang="el-GR" altLang="el-GR" sz="1800" b="1" i="1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pic>
        <p:nvPicPr>
          <p:cNvPr id="21" name="20 - Εικόνα" descr="head_tsiknias.jpg">
            <a:extLst>
              <a:ext uri="{FF2B5EF4-FFF2-40B4-BE49-F238E27FC236}">
                <a16:creationId xmlns="" xmlns:a16="http://schemas.microsoft.com/office/drawing/2014/main" id="{42B2F27F-6935-4192-86FB-74C34518D0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605088"/>
            <a:ext cx="26273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21 - Εικόνα" descr="aboketa_head.jpg">
            <a:extLst>
              <a:ext uri="{FF2B5EF4-FFF2-40B4-BE49-F238E27FC236}">
                <a16:creationId xmlns="" xmlns:a16="http://schemas.microsoft.com/office/drawing/2014/main" id="{473B7555-5153-4606-A69E-B7FE8FC8947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81" y="3704148"/>
            <a:ext cx="3478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- Εικόνα" descr="floros_head.jpg">
            <a:extLst>
              <a:ext uri="{FF2B5EF4-FFF2-40B4-BE49-F238E27FC236}">
                <a16:creationId xmlns="" xmlns:a16="http://schemas.microsoft.com/office/drawing/2014/main" id="{FE7E8837-74BE-4FE9-8F0C-B45CE569A49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4379913"/>
            <a:ext cx="1995487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- Εικόνα" descr="xoularopapia_head.jpg">
            <a:extLst>
              <a:ext uri="{FF2B5EF4-FFF2-40B4-BE49-F238E27FC236}">
                <a16:creationId xmlns="" xmlns:a16="http://schemas.microsoft.com/office/drawing/2014/main" id="{BDF680B3-18D2-4496-9CAB-F9E7EF2BC35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08500"/>
            <a:ext cx="28352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Εικόνα 25">
            <a:extLst>
              <a:ext uri="{FF2B5EF4-FFF2-40B4-BE49-F238E27FC236}">
                <a16:creationId xmlns="" xmlns:a16="http://schemas.microsoft.com/office/drawing/2014/main" id="{80AFA5C0-7666-4648-B640-D2870202B9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Ορθογώνιο 1">
            <a:extLst>
              <a:ext uri="{FF2B5EF4-FFF2-40B4-BE49-F238E27FC236}">
                <a16:creationId xmlns="" xmlns:a16="http://schemas.microsoft.com/office/drawing/2014/main" id="{C4A3BE3A-F184-4674-8E12-5DC54D9D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3198813"/>
            <a:ext cx="366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l-GR" sz="1800" dirty="0">
                <a:ea typeface="Calibri" panose="020F0502020204030204" pitchFamily="34" charset="0"/>
                <a:cs typeface="Arial" panose="020B0604020202020204" pitchFamily="34" charset="0"/>
              </a:rPr>
              <a:t>Nebbet er som en harpun for å fange</a:t>
            </a:r>
            <a:endParaRPr lang="el-GR" altLang="el-G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  <p:bldP spid="8204" grpId="0"/>
      <p:bldP spid="8205" grpId="0"/>
      <p:bldP spid="8206" grpId="0"/>
      <p:bldP spid="8207" grpId="0"/>
      <p:bldP spid="82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9 - Ομάδα">
            <a:extLst>
              <a:ext uri="{FF2B5EF4-FFF2-40B4-BE49-F238E27FC236}">
                <a16:creationId xmlns="" xmlns:a16="http://schemas.microsoft.com/office/drawing/2014/main" id="{56F5E222-2F2B-4FB1-AB24-42F1CF847EB7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11" name="10 - Ορθογώνιο">
              <a:extLst>
                <a:ext uri="{FF2B5EF4-FFF2-40B4-BE49-F238E27FC236}">
                  <a16:creationId xmlns="" xmlns:a16="http://schemas.microsoft.com/office/drawing/2014/main" id="{A5E54DEB-0C80-4B5C-A0F4-5D4DC50FB3E7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17432" name="Picture 12">
              <a:extLst>
                <a:ext uri="{FF2B5EF4-FFF2-40B4-BE49-F238E27FC236}">
                  <a16:creationId xmlns="" xmlns:a16="http://schemas.microsoft.com/office/drawing/2014/main" id="{0CCD2C7A-8C67-4D97-9C27-17ECF2062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7D63F3F5-5209-4FDE-A8C1-923B8E77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3" y="115888"/>
            <a:ext cx="6635750" cy="706437"/>
          </a:xfrm>
        </p:spPr>
        <p:txBody>
          <a:bodyPr/>
          <a:lstStyle/>
          <a:p>
            <a:pPr eaLnBrk="1" hangingPunct="1"/>
            <a:r>
              <a:rPr lang="en-US" altLang="el-GR" sz="2800" b="1" dirty="0" err="1">
                <a:solidFill>
                  <a:srgbClr val="C00000"/>
                </a:solidFill>
              </a:rPr>
              <a:t>Tilpasninger</a:t>
            </a:r>
            <a:r>
              <a:rPr lang="en-US" altLang="el-GR" sz="2800" b="1" dirty="0">
                <a:solidFill>
                  <a:srgbClr val="C00000"/>
                </a:solidFill>
              </a:rPr>
              <a:t> hos </a:t>
            </a:r>
            <a:r>
              <a:rPr lang="en-US" altLang="el-GR" sz="2800" b="1" dirty="0" err="1">
                <a:solidFill>
                  <a:srgbClr val="C00000"/>
                </a:solidFill>
              </a:rPr>
              <a:t>fugler</a:t>
            </a:r>
            <a:endParaRPr lang="el-GR" altLang="el-GR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="" xmlns:a16="http://schemas.microsoft.com/office/drawing/2014/main" id="{5E8D9E68-BFD9-4B10-AB4C-AF3BC3D75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5805488"/>
            <a:ext cx="3097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da-DK" altLang="el-GR" sz="1400" dirty="0">
                <a:solidFill>
                  <a:srgbClr val="008080"/>
                </a:solidFill>
              </a:rPr>
              <a:t>Kraftige og lange bein for effektiv gange på bakken</a:t>
            </a:r>
            <a:endParaRPr lang="el-GR" altLang="el-GR" sz="1400" b="1" dirty="0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="" xmlns:a16="http://schemas.microsoft.com/office/drawing/2014/main" id="{D26B719D-5A55-44A5-BC4B-0AEE127F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3619500"/>
            <a:ext cx="37449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da-DK" altLang="el-GR" sz="1400">
                <a:solidFill>
                  <a:srgbClr val="008080"/>
                </a:solidFill>
              </a:rPr>
              <a:t>Tærne “låser” seg rundt grenen.</a:t>
            </a:r>
            <a:endParaRPr lang="el-GR" altLang="el-GR" sz="1400" b="1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="" xmlns:a16="http://schemas.microsoft.com/office/drawing/2014/main" id="{1417E469-4A90-48C1-A22A-59445BF6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2706688"/>
            <a:ext cx="3057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da-DK" altLang="el-GR" sz="1400">
                <a:solidFill>
                  <a:srgbClr val="008080"/>
                </a:solidFill>
              </a:rPr>
              <a:t>Svømmehud mellom tærne gjør at føttene fungerer som en padleåre, som skyver kroppen framover i vannet.</a:t>
            </a:r>
            <a:endParaRPr lang="el-GR" altLang="el-GR" sz="1400" b="1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sp>
        <p:nvSpPr>
          <p:cNvPr id="9223" name="Text Box 7">
            <a:extLst>
              <a:ext uri="{FF2B5EF4-FFF2-40B4-BE49-F238E27FC236}">
                <a16:creationId xmlns="" xmlns:a16="http://schemas.microsoft.com/office/drawing/2014/main" id="{E7D15CBF-7EC1-4293-AF00-408AF0A7B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6122988"/>
            <a:ext cx="40322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da-DK" altLang="el-GR" sz="1400" dirty="0">
                <a:solidFill>
                  <a:srgbClr val="008080"/>
                </a:solidFill>
              </a:rPr>
              <a:t>Store, skarpe og buete klør for å klatre på trestammer.</a:t>
            </a:r>
            <a:endParaRPr lang="el-GR" altLang="el-GR" sz="1400" b="1" dirty="0">
              <a:solidFill>
                <a:srgbClr val="008080"/>
              </a:solidFill>
              <a:latin typeface="Segoe Print" panose="02000600000000000000" pitchFamily="2" charset="0"/>
            </a:endParaRPr>
          </a:p>
        </p:txBody>
      </p:sp>
      <p:pic>
        <p:nvPicPr>
          <p:cNvPr id="17416" name="Picture 8" descr="head">
            <a:extLst>
              <a:ext uri="{FF2B5EF4-FFF2-40B4-BE49-F238E27FC236}">
                <a16:creationId xmlns="" xmlns:a16="http://schemas.microsoft.com/office/drawing/2014/main" id="{0D02A44A-B5B9-4817-9561-3146168D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8875">
            <a:off x="7743825" y="954088"/>
            <a:ext cx="14763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14 - Ομάδα">
            <a:extLst>
              <a:ext uri="{FF2B5EF4-FFF2-40B4-BE49-F238E27FC236}">
                <a16:creationId xmlns="" xmlns:a16="http://schemas.microsoft.com/office/drawing/2014/main" id="{A73047CA-C4D2-45B9-A265-75520B2CA050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2276475"/>
            <a:ext cx="4753297" cy="792163"/>
            <a:chOff x="6300192" y="1340768"/>
            <a:chExt cx="4176464" cy="1152128"/>
          </a:xfrm>
        </p:grpSpPr>
        <p:sp>
          <p:nvSpPr>
            <p:cNvPr id="16" name="15 - Επεξήγηση με στρογγυλεμένο παραλληλόγραμμο">
              <a:extLst>
                <a:ext uri="{FF2B5EF4-FFF2-40B4-BE49-F238E27FC236}">
                  <a16:creationId xmlns="" xmlns:a16="http://schemas.microsoft.com/office/drawing/2014/main" id="{626281BE-8B82-4B84-9886-F656AC5DB168}"/>
                </a:ext>
              </a:extLst>
            </p:cNvPr>
            <p:cNvSpPr/>
            <p:nvPr/>
          </p:nvSpPr>
          <p:spPr>
            <a:xfrm>
              <a:off x="6300192" y="1340768"/>
              <a:ext cx="4176464" cy="1152128"/>
            </a:xfrm>
            <a:prstGeom prst="wedgeRoundRectCallout">
              <a:avLst>
                <a:gd name="adj1" fmla="val 31142"/>
                <a:gd name="adj2" fmla="val -103808"/>
                <a:gd name="adj3" fmla="val 16667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17430" name="Text Box 9">
              <a:extLst>
                <a:ext uri="{FF2B5EF4-FFF2-40B4-BE49-F238E27FC236}">
                  <a16:creationId xmlns="" xmlns:a16="http://schemas.microsoft.com/office/drawing/2014/main" id="{9142CCEA-23DE-4DAF-8C1F-DA755B084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4619" y="1493287"/>
              <a:ext cx="3967591" cy="940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a-DK" altLang="el-GR" sz="1800" i="1" dirty="0">
                  <a:solidFill>
                    <a:srgbClr val="008080"/>
                  </a:solidFill>
                </a:rPr>
                <a:t>Hvordan bruker de følgende fuglene føttene sine?</a:t>
              </a:r>
              <a:endParaRPr lang="el-GR" altLang="el-GR" sz="1800" b="1" i="1" dirty="0">
                <a:solidFill>
                  <a:srgbClr val="008080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17418" name="Rectangle 3">
            <a:extLst>
              <a:ext uri="{FF2B5EF4-FFF2-40B4-BE49-F238E27FC236}">
                <a16:creationId xmlns="" xmlns:a16="http://schemas.microsoft.com/office/drawing/2014/main" id="{A78DF86A-19FF-4A71-B460-608BF038A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" y="1052513"/>
            <a:ext cx="7777163" cy="12969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400" dirty="0" err="1">
                <a:solidFill>
                  <a:srgbClr val="008080"/>
                </a:solidFill>
              </a:rPr>
              <a:t>Bein</a:t>
            </a:r>
            <a:r>
              <a:rPr lang="en-US" altLang="el-GR" sz="2400" dirty="0">
                <a:solidFill>
                  <a:srgbClr val="008080"/>
                </a:solidFill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da-DK" altLang="el-GR" sz="1800" dirty="0"/>
              <a:t>Formen på beina, føttene og tærne viser fuglenes forskjellige livsstil. Noen føtter er perfekte for svømming, andre er best til å løpe fort og andre gjør det lett å klatre på trestammer.</a:t>
            </a:r>
            <a:endParaRPr lang="el-GR" altLang="el-GR" dirty="0"/>
          </a:p>
        </p:txBody>
      </p:sp>
      <p:pic>
        <p:nvPicPr>
          <p:cNvPr id="18" name="17 - Εικόνα" descr="papia_podia.jpg">
            <a:extLst>
              <a:ext uri="{FF2B5EF4-FFF2-40B4-BE49-F238E27FC236}">
                <a16:creationId xmlns="" xmlns:a16="http://schemas.microsoft.com/office/drawing/2014/main" id="{8E143EE3-3A9B-4CCD-B56C-4C26E39466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767013"/>
            <a:ext cx="18875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- Εικόνα" descr="pelargos_podia.jpg">
            <a:extLst>
              <a:ext uri="{FF2B5EF4-FFF2-40B4-BE49-F238E27FC236}">
                <a16:creationId xmlns="" xmlns:a16="http://schemas.microsoft.com/office/drawing/2014/main" id="{B68D0DC1-A8BC-4BE1-A0D2-F162A176ADA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2997200"/>
            <a:ext cx="17176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- Εικόνα" descr="balkanikos_driokolaptis.jpg">
            <a:extLst>
              <a:ext uri="{FF2B5EF4-FFF2-40B4-BE49-F238E27FC236}">
                <a16:creationId xmlns="" xmlns:a16="http://schemas.microsoft.com/office/drawing/2014/main" id="{312AA6BC-6CFC-4FA0-9FD9-941C261E50C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665663"/>
            <a:ext cx="26955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- Εικόνα" descr="staxtomigoxaftis_podia.jpg">
            <a:extLst>
              <a:ext uri="{FF2B5EF4-FFF2-40B4-BE49-F238E27FC236}">
                <a16:creationId xmlns="" xmlns:a16="http://schemas.microsoft.com/office/drawing/2014/main" id="{04D07B6F-F841-43C6-A488-EADA63B890F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33838"/>
            <a:ext cx="19446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- TextBox">
            <a:extLst>
              <a:ext uri="{FF2B5EF4-FFF2-40B4-BE49-F238E27FC236}">
                <a16:creationId xmlns="" xmlns:a16="http://schemas.microsoft.com/office/drawing/2014/main" id="{BD28CB26-F374-4F01-A51C-97340A94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34950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And:</a:t>
            </a:r>
            <a:endParaRPr lang="el-GR" altLang="el-GR" sz="1800" b="1">
              <a:latin typeface="Arial" panose="020B0604020202020204" pitchFamily="34" charset="0"/>
            </a:endParaRPr>
          </a:p>
        </p:txBody>
      </p:sp>
      <p:sp>
        <p:nvSpPr>
          <p:cNvPr id="25" name="24 - TextBox">
            <a:extLst>
              <a:ext uri="{FF2B5EF4-FFF2-40B4-BE49-F238E27FC236}">
                <a16:creationId xmlns="" xmlns:a16="http://schemas.microsoft.com/office/drawing/2014/main" id="{53056941-C961-44A9-8D22-E5B1E5E8C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05488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Hakkespetter: </a:t>
            </a:r>
            <a:r>
              <a:rPr lang="el-GR" altLang="el-GR" sz="1800" b="1"/>
              <a:t> </a:t>
            </a:r>
            <a:endParaRPr lang="el-GR" altLang="el-GR" sz="1800" b="1">
              <a:latin typeface="Arial" panose="020B0604020202020204" pitchFamily="34" charset="0"/>
            </a:endParaRPr>
          </a:p>
        </p:txBody>
      </p:sp>
      <p:sp>
        <p:nvSpPr>
          <p:cNvPr id="27" name="26 - TextBox">
            <a:extLst>
              <a:ext uri="{FF2B5EF4-FFF2-40B4-BE49-F238E27FC236}">
                <a16:creationId xmlns="" xmlns:a16="http://schemas.microsoft.com/office/drawing/2014/main" id="{1248928F-2DB4-41F1-89DE-F6154E89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284538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 err="1"/>
              <a:t>Fugler</a:t>
            </a:r>
            <a:r>
              <a:rPr lang="en-US" altLang="el-GR" sz="1800" b="1" dirty="0"/>
              <a:t> </a:t>
            </a:r>
            <a:r>
              <a:rPr lang="en-US" altLang="el-GR" sz="1800" b="1" dirty="0" err="1"/>
              <a:t>i</a:t>
            </a:r>
            <a:r>
              <a:rPr lang="en-US" altLang="el-GR" sz="1800" b="1" dirty="0"/>
              <a:t> </a:t>
            </a:r>
            <a:r>
              <a:rPr lang="en-US" altLang="el-GR" sz="1800" b="1" dirty="0" err="1"/>
              <a:t>skogen</a:t>
            </a:r>
            <a:r>
              <a:rPr lang="en-US" altLang="el-GR" sz="1800" b="1" dirty="0"/>
              <a:t>:</a:t>
            </a:r>
            <a:endParaRPr lang="el-GR" altLang="el-GR" sz="1800" b="1" dirty="0">
              <a:latin typeface="Arial" panose="020B0604020202020204" pitchFamily="34" charset="0"/>
            </a:endParaRPr>
          </a:p>
        </p:txBody>
      </p:sp>
      <p:sp>
        <p:nvSpPr>
          <p:cNvPr id="28" name="27 - TextBox">
            <a:extLst>
              <a:ext uri="{FF2B5EF4-FFF2-40B4-BE49-F238E27FC236}">
                <a16:creationId xmlns="" xmlns:a16="http://schemas.microsoft.com/office/drawing/2014/main" id="{96DCE29C-B0C4-478E-9F8C-D288B71F1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5505450"/>
            <a:ext cx="1871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/>
              <a:t>Storker: </a:t>
            </a:r>
            <a:endParaRPr lang="el-GR" altLang="el-GR" sz="1800" b="1">
              <a:latin typeface="Arial" panose="020B0604020202020204" pitchFamily="34" charset="0"/>
            </a:endParaRPr>
          </a:p>
        </p:txBody>
      </p:sp>
      <p:pic>
        <p:nvPicPr>
          <p:cNvPr id="17427" name="Εικόνα 25">
            <a:extLst>
              <a:ext uri="{FF2B5EF4-FFF2-40B4-BE49-F238E27FC236}">
                <a16:creationId xmlns="" xmlns:a16="http://schemas.microsoft.com/office/drawing/2014/main" id="{3ED018AA-45F7-48F7-A1AB-0C158A8694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24" grpId="0"/>
      <p:bldP spid="25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7 - Ομάδα">
            <a:extLst>
              <a:ext uri="{FF2B5EF4-FFF2-40B4-BE49-F238E27FC236}">
                <a16:creationId xmlns="" xmlns:a16="http://schemas.microsoft.com/office/drawing/2014/main" id="{561D4A24-D1B2-4092-8966-2A12F2A9E3F6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-30163"/>
            <a:ext cx="8945562" cy="1152526"/>
            <a:chOff x="199176" y="-29496"/>
            <a:chExt cx="8944824" cy="1152128"/>
          </a:xfrm>
        </p:grpSpPr>
        <p:sp>
          <p:nvSpPr>
            <p:cNvPr id="9" name="8 - Ορθογώνιο">
              <a:extLst>
                <a:ext uri="{FF2B5EF4-FFF2-40B4-BE49-F238E27FC236}">
                  <a16:creationId xmlns="" xmlns:a16="http://schemas.microsoft.com/office/drawing/2014/main" id="{4CB736FD-B8D2-4C98-97FE-D18CC5AB6CB2}"/>
                </a:ext>
              </a:extLst>
            </p:cNvPr>
            <p:cNvSpPr/>
            <p:nvPr/>
          </p:nvSpPr>
          <p:spPr>
            <a:xfrm>
              <a:off x="756342" y="657"/>
              <a:ext cx="8387658" cy="907736"/>
            </a:xfrm>
            <a:prstGeom prst="rect">
              <a:avLst/>
            </a:prstGeom>
            <a:solidFill>
              <a:srgbClr val="FFCC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19476" name="Picture 12">
              <a:extLst>
                <a:ext uri="{FF2B5EF4-FFF2-40B4-BE49-F238E27FC236}">
                  <a16:creationId xmlns="" xmlns:a16="http://schemas.microsoft.com/office/drawing/2014/main" id="{821A7B57-E227-40EE-94AE-9F69D6E65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F9"/>
                </a:clrFrom>
                <a:clrTo>
                  <a:srgbClr val="FFFCF9">
                    <a:alpha val="0"/>
                  </a:srgbClr>
                </a:clrTo>
              </a:clrChange>
              <a:lum bright="52000" contras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76" y="-29496"/>
              <a:ext cx="1399013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1 - Τίτλος">
            <a:extLst>
              <a:ext uri="{FF2B5EF4-FFF2-40B4-BE49-F238E27FC236}">
                <a16:creationId xmlns="" xmlns:a16="http://schemas.microsoft.com/office/drawing/2014/main" id="{E08AB87A-4584-4D3F-9EF0-F40A2F49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41288"/>
            <a:ext cx="6192838" cy="706437"/>
          </a:xfrm>
        </p:spPr>
        <p:txBody>
          <a:bodyPr/>
          <a:lstStyle/>
          <a:p>
            <a:pPr eaLnBrk="1" hangingPunct="1"/>
            <a:r>
              <a:rPr lang="en-US" altLang="el-GR" sz="2800" b="1" dirty="0" err="1">
                <a:solidFill>
                  <a:srgbClr val="C00000"/>
                </a:solidFill>
              </a:rPr>
              <a:t>Tilpasninger</a:t>
            </a:r>
            <a:r>
              <a:rPr lang="en-US" altLang="el-GR" sz="2800" b="1" dirty="0">
                <a:solidFill>
                  <a:srgbClr val="C00000"/>
                </a:solidFill>
              </a:rPr>
              <a:t> hos </a:t>
            </a:r>
            <a:r>
              <a:rPr lang="en-US" altLang="el-GR" sz="2800" b="1" dirty="0" err="1">
                <a:solidFill>
                  <a:srgbClr val="C00000"/>
                </a:solidFill>
              </a:rPr>
              <a:t>fugler</a:t>
            </a:r>
            <a:endParaRPr lang="el-GR" altLang="el-GR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19460" name="2 - Θέση περιεχομένου">
            <a:extLst>
              <a:ext uri="{FF2B5EF4-FFF2-40B4-BE49-F238E27FC236}">
                <a16:creationId xmlns="" xmlns:a16="http://schemas.microsoft.com/office/drawing/2014/main" id="{17FCF25F-746D-4D80-ADD4-77C971557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25538"/>
            <a:ext cx="7777163" cy="10080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400" dirty="0" err="1">
                <a:solidFill>
                  <a:srgbClr val="008080"/>
                </a:solidFill>
              </a:rPr>
              <a:t>Vinger</a:t>
            </a:r>
            <a:r>
              <a:rPr lang="en-US" altLang="el-GR" sz="2400" dirty="0">
                <a:solidFill>
                  <a:srgbClr val="008080"/>
                </a:solidFill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da-DK" altLang="el-GR" sz="1800" dirty="0"/>
              <a:t>Fugler har forskjellig vingeform avhengig av hvordan de flyr (dype vingeslag, sveveflukt osv.).</a:t>
            </a:r>
            <a:endParaRPr lang="el-GR" altLang="el-GR" sz="1800" dirty="0"/>
          </a:p>
        </p:txBody>
      </p:sp>
      <p:sp>
        <p:nvSpPr>
          <p:cNvPr id="10245" name="Text Box 4">
            <a:extLst>
              <a:ext uri="{FF2B5EF4-FFF2-40B4-BE49-F238E27FC236}">
                <a16:creationId xmlns="" xmlns:a16="http://schemas.microsoft.com/office/drawing/2014/main" id="{00080F5D-9F8A-4B9B-9E05-0196DA390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949950"/>
            <a:ext cx="40322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da-DK" altLang="el-GR" sz="1600" b="1">
                <a:solidFill>
                  <a:schemeClr val="tx2"/>
                </a:solidFill>
              </a:rPr>
              <a:t>Gullnebblire: </a:t>
            </a:r>
            <a:r>
              <a:rPr lang="da-DK" altLang="el-GR" sz="1600"/>
              <a:t>Lange vinger tilpassete flukt over åpent hav.</a:t>
            </a:r>
            <a:endParaRPr lang="el-GR" altLang="el-GR" sz="1600"/>
          </a:p>
        </p:txBody>
      </p:sp>
      <p:sp>
        <p:nvSpPr>
          <p:cNvPr id="10246" name="Text Box 5">
            <a:extLst>
              <a:ext uri="{FF2B5EF4-FFF2-40B4-BE49-F238E27FC236}">
                <a16:creationId xmlns="" xmlns:a16="http://schemas.microsoft.com/office/drawing/2014/main" id="{1DB735B3-3200-4B8A-A82C-37CD52D9B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949950"/>
            <a:ext cx="46085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da-DK" sz="1600" dirty="0">
                <a:solidFill>
                  <a:schemeClr val="accent6"/>
                </a:solidFill>
              </a:rPr>
              <a:t>Gjerdesmett: </a:t>
            </a:r>
            <a:r>
              <a:rPr lang="en-US" altLang="el-GR" sz="1600" b="1" dirty="0">
                <a:solidFill>
                  <a:schemeClr val="accent6"/>
                </a:solidFill>
              </a:rPr>
              <a:t> </a:t>
            </a:r>
            <a:r>
              <a:rPr lang="da-DK" sz="1600" dirty="0"/>
              <a:t>Korte og avrundete vinger tilpasset flukt i tett vegetasjon</a:t>
            </a:r>
            <a:endParaRPr lang="el-GR" altLang="el-GR" sz="1600" dirty="0"/>
          </a:p>
        </p:txBody>
      </p:sp>
      <p:pic>
        <p:nvPicPr>
          <p:cNvPr id="19463" name="Picture 6" descr="head">
            <a:extLst>
              <a:ext uri="{FF2B5EF4-FFF2-40B4-BE49-F238E27FC236}">
                <a16:creationId xmlns="" xmlns:a16="http://schemas.microsoft.com/office/drawing/2014/main" id="{4297FE44-2870-460B-A043-D5A61DF1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60701">
            <a:off x="7764463" y="790575"/>
            <a:ext cx="14763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2 - Ομάδα">
            <a:extLst>
              <a:ext uri="{FF2B5EF4-FFF2-40B4-BE49-F238E27FC236}">
                <a16:creationId xmlns="" xmlns:a16="http://schemas.microsoft.com/office/drawing/2014/main" id="{FB485BA0-6F8B-4338-932B-8E50CA932524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989138"/>
            <a:ext cx="4932363" cy="792162"/>
            <a:chOff x="6239220" y="1340768"/>
            <a:chExt cx="4176464" cy="1152128"/>
          </a:xfrm>
        </p:grpSpPr>
        <p:sp>
          <p:nvSpPr>
            <p:cNvPr id="14" name="13 - Επεξήγηση με στρογγυλεμένο παραλληλόγραμμο">
              <a:extLst>
                <a:ext uri="{FF2B5EF4-FFF2-40B4-BE49-F238E27FC236}">
                  <a16:creationId xmlns="" xmlns:a16="http://schemas.microsoft.com/office/drawing/2014/main" id="{D03F334F-4E2F-4F04-BD60-ADA4A5DFFE4A}"/>
                </a:ext>
              </a:extLst>
            </p:cNvPr>
            <p:cNvSpPr/>
            <p:nvPr/>
          </p:nvSpPr>
          <p:spPr>
            <a:xfrm>
              <a:off x="6239220" y="1340768"/>
              <a:ext cx="4176464" cy="1152128"/>
            </a:xfrm>
            <a:prstGeom prst="wedgeRoundRectCallout">
              <a:avLst>
                <a:gd name="adj1" fmla="val 35581"/>
                <a:gd name="adj2" fmla="val -84850"/>
                <a:gd name="adj3" fmla="val 16667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19474" name="Text Box 9">
              <a:extLst>
                <a:ext uri="{FF2B5EF4-FFF2-40B4-BE49-F238E27FC236}">
                  <a16:creationId xmlns="" xmlns:a16="http://schemas.microsoft.com/office/drawing/2014/main" id="{588F8FAC-65EF-499E-80C0-393D27358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3540" y="1412342"/>
              <a:ext cx="3673729" cy="9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a-DK" altLang="el-GR" sz="1800" i="1" dirty="0">
                  <a:solidFill>
                    <a:srgbClr val="008080"/>
                  </a:solidFill>
                </a:rPr>
                <a:t>Hvordan bruker de følgende fuglene vingene sine?</a:t>
              </a:r>
              <a:endParaRPr lang="el-GR" altLang="el-GR" sz="1800" b="1" i="1" dirty="0">
                <a:solidFill>
                  <a:srgbClr val="008080"/>
                </a:solidFill>
                <a:latin typeface="Segoe Print" panose="02000600000000000000" pitchFamily="2" charset="0"/>
              </a:endParaRPr>
            </a:p>
          </p:txBody>
        </p:sp>
      </p:grpSp>
      <p:grpSp>
        <p:nvGrpSpPr>
          <p:cNvPr id="19465" name="Group 26">
            <a:extLst>
              <a:ext uri="{FF2B5EF4-FFF2-40B4-BE49-F238E27FC236}">
                <a16:creationId xmlns="" xmlns:a16="http://schemas.microsoft.com/office/drawing/2014/main" id="{C22781C4-092A-4CA7-97F4-33C53053DB93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2205038"/>
            <a:ext cx="3275013" cy="3671887"/>
            <a:chOff x="113" y="1480"/>
            <a:chExt cx="2063" cy="2313"/>
          </a:xfrm>
        </p:grpSpPr>
        <p:pic>
          <p:nvPicPr>
            <p:cNvPr id="19471" name="15 - Εικόνα" descr="Artemis_ArisChristidis (2).jpg">
              <a:extLst>
                <a:ext uri="{FF2B5EF4-FFF2-40B4-BE49-F238E27FC236}">
                  <a16:creationId xmlns="" xmlns:a16="http://schemas.microsoft.com/office/drawing/2014/main" id="{D2FF2FF1-441C-4F44-B3FF-783F2DB72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9" b="2277"/>
            <a:stretch>
              <a:fillRect/>
            </a:stretch>
          </p:blipFill>
          <p:spPr bwMode="auto">
            <a:xfrm>
              <a:off x="113" y="1480"/>
              <a:ext cx="2063" cy="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16 - TextBox">
              <a:extLst>
                <a:ext uri="{FF2B5EF4-FFF2-40B4-BE49-F238E27FC236}">
                  <a16:creationId xmlns="" xmlns:a16="http://schemas.microsoft.com/office/drawing/2014/main" id="{57999BDE-FD85-4271-B53C-767C40A45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612"/>
              <a:ext cx="9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 b="1"/>
                <a:t>©</a:t>
              </a:r>
              <a:r>
                <a:rPr lang="el-GR" altLang="el-GR" sz="900" b="1"/>
                <a:t> </a:t>
              </a:r>
              <a:r>
                <a:rPr lang="en-US" altLang="el-GR" sz="900" b="1"/>
                <a:t>Aris Christidis </a:t>
              </a:r>
              <a:endParaRPr lang="el-GR" altLang="el-GR" sz="900" b="1"/>
            </a:p>
          </p:txBody>
        </p:sp>
      </p:grpSp>
      <p:grpSp>
        <p:nvGrpSpPr>
          <p:cNvPr id="19466" name="Group 24">
            <a:extLst>
              <a:ext uri="{FF2B5EF4-FFF2-40B4-BE49-F238E27FC236}">
                <a16:creationId xmlns="" xmlns:a16="http://schemas.microsoft.com/office/drawing/2014/main" id="{873D73A3-349A-407B-9C45-3E6BD7DFEB2E}"/>
              </a:ext>
            </a:extLst>
          </p:cNvPr>
          <p:cNvGrpSpPr>
            <a:grpSpLocks/>
          </p:cNvGrpSpPr>
          <p:nvPr/>
        </p:nvGrpSpPr>
        <p:grpSpPr bwMode="auto">
          <a:xfrm>
            <a:off x="4573588" y="2857500"/>
            <a:ext cx="3959225" cy="3019425"/>
            <a:chOff x="2835" y="1800"/>
            <a:chExt cx="2494" cy="1902"/>
          </a:xfrm>
        </p:grpSpPr>
        <p:pic>
          <p:nvPicPr>
            <p:cNvPr id="19469" name="Picture 21" descr="Troglodytes troglodytes_Trypofraxths_Ymhttos_Giorgos-Alexandris (3)">
              <a:extLst>
                <a:ext uri="{FF2B5EF4-FFF2-40B4-BE49-F238E27FC236}">
                  <a16:creationId xmlns="" xmlns:a16="http://schemas.microsoft.com/office/drawing/2014/main" id="{2FCD35FD-806A-4584-B919-C53D1066C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800"/>
              <a:ext cx="2450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16 - TextBox">
              <a:extLst>
                <a:ext uri="{FF2B5EF4-FFF2-40B4-BE49-F238E27FC236}">
                  <a16:creationId xmlns="" xmlns:a16="http://schemas.microsoft.com/office/drawing/2014/main" id="{8A08E4F2-FAEE-4244-9F7C-B9AE4A91E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" y="3503"/>
              <a:ext cx="9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900" b="1">
                  <a:solidFill>
                    <a:schemeClr val="bg1"/>
                  </a:solidFill>
                </a:rPr>
                <a:t>©</a:t>
              </a:r>
              <a:r>
                <a:rPr lang="el-GR" altLang="el-GR" sz="900" b="1">
                  <a:solidFill>
                    <a:schemeClr val="bg1"/>
                  </a:solidFill>
                </a:rPr>
                <a:t> </a:t>
              </a:r>
              <a:r>
                <a:rPr lang="en-US" altLang="el-GR" sz="900" b="1">
                  <a:solidFill>
                    <a:schemeClr val="bg1"/>
                  </a:solidFill>
                </a:rPr>
                <a:t>Giorgos Alexandris</a:t>
              </a:r>
              <a:endParaRPr lang="el-GR" altLang="el-GR" sz="900" b="1">
                <a:solidFill>
                  <a:schemeClr val="bg1"/>
                </a:solidFill>
              </a:endParaRPr>
            </a:p>
          </p:txBody>
        </p:sp>
      </p:grpSp>
      <p:pic>
        <p:nvPicPr>
          <p:cNvPr id="19467" name="Εικόνα 20">
            <a:extLst>
              <a:ext uri="{FF2B5EF4-FFF2-40B4-BE49-F238E27FC236}">
                <a16:creationId xmlns="" xmlns:a16="http://schemas.microsoft.com/office/drawing/2014/main" id="{CCB5E9B9-F2D4-490D-BC11-0D08CA773F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74613"/>
            <a:ext cx="1309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21" y="26988"/>
            <a:ext cx="826004" cy="8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1372</Words>
  <Application>Microsoft Office PowerPoint</Application>
  <PresentationFormat>Προβολή στην οθόνη (4:3)</PresentationFormat>
  <Paragraphs>152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Segoe Print</vt:lpstr>
      <vt:lpstr>Tahoma</vt:lpstr>
      <vt:lpstr>Times New Roman</vt:lpstr>
      <vt:lpstr>Θέμα του Office</vt:lpstr>
      <vt:lpstr>Παρουσίαση του PowerPoint</vt:lpstr>
      <vt:lpstr>Fuglenes historie</vt:lpstr>
      <vt:lpstr>Grunnleggende egenskaper (a)</vt:lpstr>
      <vt:lpstr>Grunnleggende egenskaper (b)</vt:lpstr>
      <vt:lpstr>Andre egenskaper</vt:lpstr>
      <vt:lpstr>Fra Archaeopteryx til i dag</vt:lpstr>
      <vt:lpstr>Tilpasninger hos fugler</vt:lpstr>
      <vt:lpstr>Tilpasninger hos fugler</vt:lpstr>
      <vt:lpstr>Tilpasninger hos fugler</vt:lpstr>
      <vt:lpstr>Trekk (a)</vt:lpstr>
      <vt:lpstr>Fugletrekk (b)</vt:lpstr>
      <vt:lpstr>Fugletrekk (c)</vt:lpstr>
      <vt:lpstr>Fugleklassifisering</vt:lpstr>
      <vt:lpstr>Eksempel: Dverggås</vt:lpstr>
      <vt:lpstr>Like eller ulike?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EUGENIA</dc:creator>
  <cp:lastModifiedBy>Eugenia Panoriou</cp:lastModifiedBy>
  <cp:revision>335</cp:revision>
  <cp:lastPrinted>2018-08-29T12:16:06Z</cp:lastPrinted>
  <dcterms:created xsi:type="dcterms:W3CDTF">2013-02-28T13:25:47Z</dcterms:created>
  <dcterms:modified xsi:type="dcterms:W3CDTF">2018-12-05T09:30:53Z</dcterms:modified>
</cp:coreProperties>
</file>